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8"/>
  </p:notesMasterIdLst>
  <p:sldIdLst>
    <p:sldId id="256" r:id="rId2"/>
    <p:sldId id="261" r:id="rId3"/>
    <p:sldId id="263" r:id="rId4"/>
    <p:sldId id="267" r:id="rId5"/>
    <p:sldId id="276" r:id="rId6"/>
    <p:sldId id="268" r:id="rId7"/>
    <p:sldId id="277" r:id="rId8"/>
    <p:sldId id="270" r:id="rId9"/>
    <p:sldId id="287" r:id="rId10"/>
    <p:sldId id="264" r:id="rId11"/>
    <p:sldId id="265" r:id="rId12"/>
    <p:sldId id="273" r:id="rId13"/>
    <p:sldId id="278" r:id="rId14"/>
    <p:sldId id="282" r:id="rId15"/>
    <p:sldId id="283" r:id="rId16"/>
    <p:sldId id="284" r:id="rId17"/>
    <p:sldId id="285" r:id="rId18"/>
    <p:sldId id="286" r:id="rId19"/>
    <p:sldId id="288" r:id="rId20"/>
    <p:sldId id="271" r:id="rId21"/>
    <p:sldId id="266" r:id="rId22"/>
    <p:sldId id="279" r:id="rId23"/>
    <p:sldId id="275" r:id="rId24"/>
    <p:sldId id="289" r:id="rId25"/>
    <p:sldId id="290" r:id="rId26"/>
    <p:sldId id="291" r:id="rId27"/>
    <p:sldId id="292" r:id="rId28"/>
    <p:sldId id="293" r:id="rId29"/>
    <p:sldId id="294" r:id="rId30"/>
    <p:sldId id="295" r:id="rId31"/>
    <p:sldId id="280" r:id="rId32"/>
    <p:sldId id="281" r:id="rId33"/>
    <p:sldId id="262" r:id="rId34"/>
    <p:sldId id="274" r:id="rId35"/>
    <p:sldId id="272" r:id="rId36"/>
    <p:sldId id="26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AF37"/>
    <a:srgbClr val="E4CC7C"/>
    <a:srgbClr val="CCAC40"/>
    <a:srgbClr val="F8E484"/>
    <a:srgbClr val="E9D97E"/>
    <a:srgbClr val="DBD079"/>
    <a:srgbClr val="E3CC7E"/>
    <a:srgbClr val="E0C87C"/>
    <a:srgbClr val="ECCC80"/>
    <a:srgbClr val="E9CB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60"/>
    <p:restoredTop sz="94099"/>
  </p:normalViewPr>
  <p:slideViewPr>
    <p:cSldViewPr snapToGrid="0" snapToObjects="1">
      <p:cViewPr varScale="1">
        <p:scale>
          <a:sx n="104" d="100"/>
          <a:sy n="104" d="100"/>
        </p:scale>
        <p:origin x="392" y="20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B46429-D269-2243-97BD-D6C2DF80C93D}" type="datetimeFigureOut">
              <a:rPr lang="en-US" smtClean="0"/>
              <a:t>11/13/23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0606A1-DFD5-D941-8BF3-4DCBFEBF66F2}" type="slidenum">
              <a:rPr lang="en-US" smtClean="0"/>
              <a:t>‹#›</a:t>
            </a:fld>
            <a:endParaRPr lang="en-US"/>
          </a:p>
        </p:txBody>
      </p:sp>
    </p:spTree>
    <p:extLst>
      <p:ext uri="{BB962C8B-B14F-4D97-AF65-F5344CB8AC3E}">
        <p14:creationId xmlns:p14="http://schemas.microsoft.com/office/powerpoint/2010/main" val="386238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0606A1-DFD5-D941-8BF3-4DCBFEBF66F2}" type="slidenum">
              <a:rPr lang="en-US" smtClean="0"/>
              <a:t>5</a:t>
            </a:fld>
            <a:endParaRPr lang="en-US"/>
          </a:p>
        </p:txBody>
      </p:sp>
    </p:spTree>
    <p:extLst>
      <p:ext uri="{BB962C8B-B14F-4D97-AF65-F5344CB8AC3E}">
        <p14:creationId xmlns:p14="http://schemas.microsoft.com/office/powerpoint/2010/main" val="3023837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0606A1-DFD5-D941-8BF3-4DCBFEBF66F2}" type="slidenum">
              <a:rPr lang="en-US" smtClean="0"/>
              <a:t>7</a:t>
            </a:fld>
            <a:endParaRPr lang="en-US"/>
          </a:p>
        </p:txBody>
      </p:sp>
    </p:spTree>
    <p:extLst>
      <p:ext uri="{BB962C8B-B14F-4D97-AF65-F5344CB8AC3E}">
        <p14:creationId xmlns:p14="http://schemas.microsoft.com/office/powerpoint/2010/main" val="787761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0606A1-DFD5-D941-8BF3-4DCBFEBF66F2}" type="slidenum">
              <a:rPr lang="en-US" smtClean="0"/>
              <a:t>19</a:t>
            </a:fld>
            <a:endParaRPr lang="en-US"/>
          </a:p>
        </p:txBody>
      </p:sp>
    </p:spTree>
    <p:extLst>
      <p:ext uri="{BB962C8B-B14F-4D97-AF65-F5344CB8AC3E}">
        <p14:creationId xmlns:p14="http://schemas.microsoft.com/office/powerpoint/2010/main" val="1772919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0606A1-DFD5-D941-8BF3-4DCBFEBF66F2}" type="slidenum">
              <a:rPr lang="en-US" smtClean="0"/>
              <a:t>21</a:t>
            </a:fld>
            <a:endParaRPr lang="en-US"/>
          </a:p>
        </p:txBody>
      </p:sp>
    </p:spTree>
    <p:extLst>
      <p:ext uri="{BB962C8B-B14F-4D97-AF65-F5344CB8AC3E}">
        <p14:creationId xmlns:p14="http://schemas.microsoft.com/office/powerpoint/2010/main" val="3546802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0606A1-DFD5-D941-8BF3-4DCBFEBF66F2}" type="slidenum">
              <a:rPr lang="en-US" smtClean="0"/>
              <a:t>31</a:t>
            </a:fld>
            <a:endParaRPr lang="en-US"/>
          </a:p>
        </p:txBody>
      </p:sp>
    </p:spTree>
    <p:extLst>
      <p:ext uri="{BB962C8B-B14F-4D97-AF65-F5344CB8AC3E}">
        <p14:creationId xmlns:p14="http://schemas.microsoft.com/office/powerpoint/2010/main" val="1720696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04167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3">
            <a:extLst>
              <a:ext uri="{FF2B5EF4-FFF2-40B4-BE49-F238E27FC236}">
                <a16:creationId xmlns:a16="http://schemas.microsoft.com/office/drawing/2014/main" id="{3F682464-5900-57D3-0045-18312BD58AB8}"/>
              </a:ext>
            </a:extLst>
          </p:cNvPr>
          <p:cNvSpPr txBox="1">
            <a:spLocks/>
          </p:cNvSpPr>
          <p:nvPr userDrawn="1"/>
        </p:nvSpPr>
        <p:spPr>
          <a:xfrm>
            <a:off x="1010649" y="6387094"/>
            <a:ext cx="8419362" cy="454864"/>
          </a:xfrm>
          <a:prstGeom prst="rect">
            <a:avLst/>
          </a:prstGeom>
        </p:spPr>
        <p:txBody>
          <a:bodyPr/>
          <a:lstStyle>
            <a:defPPr>
              <a:defRPr lang="en-US"/>
            </a:defPPr>
            <a:lvl1pPr marL="0" algn="l" defTabSz="914400" rtl="0" eaLnBrk="1" latinLnBrk="0" hangingPunct="1">
              <a:defRPr sz="1700" b="0" kern="1200">
                <a:solidFill>
                  <a:schemeClr val="tx1"/>
                </a:solidFill>
                <a:latin typeface="Helvetica Neue" charset="0"/>
                <a:ea typeface="Helvetica Neue" charset="0"/>
                <a:cs typeface="Helvetica Neue"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dirty="0"/>
              <a:t>Employee Creativity and Innovation </a:t>
            </a:r>
            <a:r>
              <a:rPr lang="en-US" dirty="0"/>
              <a:t>• By Jonathan Weinberger, General Motors</a:t>
            </a:r>
          </a:p>
        </p:txBody>
      </p:sp>
    </p:spTree>
    <p:extLst>
      <p:ext uri="{BB962C8B-B14F-4D97-AF65-F5344CB8AC3E}">
        <p14:creationId xmlns:p14="http://schemas.microsoft.com/office/powerpoint/2010/main" val="1528831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3">
            <a:extLst>
              <a:ext uri="{FF2B5EF4-FFF2-40B4-BE49-F238E27FC236}">
                <a16:creationId xmlns:a16="http://schemas.microsoft.com/office/drawing/2014/main" id="{1502AFA1-D451-4A88-6D5D-87C89F35901F}"/>
              </a:ext>
            </a:extLst>
          </p:cNvPr>
          <p:cNvSpPr txBox="1">
            <a:spLocks/>
          </p:cNvSpPr>
          <p:nvPr userDrawn="1"/>
        </p:nvSpPr>
        <p:spPr>
          <a:xfrm>
            <a:off x="1010649" y="6387094"/>
            <a:ext cx="8419362" cy="454864"/>
          </a:xfrm>
          <a:prstGeom prst="rect">
            <a:avLst/>
          </a:prstGeom>
        </p:spPr>
        <p:txBody>
          <a:bodyPr/>
          <a:lstStyle>
            <a:defPPr>
              <a:defRPr lang="en-US"/>
            </a:defPPr>
            <a:lvl1pPr marL="0" algn="l" defTabSz="914400" rtl="0" eaLnBrk="1" latinLnBrk="0" hangingPunct="1">
              <a:defRPr sz="1700" b="0" kern="1200">
                <a:solidFill>
                  <a:schemeClr val="tx1"/>
                </a:solidFill>
                <a:latin typeface="Helvetica Neue" charset="0"/>
                <a:ea typeface="Helvetica Neue" charset="0"/>
                <a:cs typeface="Helvetica Neue"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dirty="0"/>
              <a:t>Employee Creativity and Innovation </a:t>
            </a:r>
            <a:r>
              <a:rPr lang="en-US" dirty="0"/>
              <a:t>• By Jonathan Weinberger, General Motors</a:t>
            </a:r>
          </a:p>
        </p:txBody>
      </p:sp>
    </p:spTree>
    <p:extLst>
      <p:ext uri="{BB962C8B-B14F-4D97-AF65-F5344CB8AC3E}">
        <p14:creationId xmlns:p14="http://schemas.microsoft.com/office/powerpoint/2010/main" val="430024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3">
            <a:extLst>
              <a:ext uri="{FF2B5EF4-FFF2-40B4-BE49-F238E27FC236}">
                <a16:creationId xmlns:a16="http://schemas.microsoft.com/office/drawing/2014/main" id="{3F1A9EB0-BA83-37E5-EA28-88F0AD6EE6C6}"/>
              </a:ext>
            </a:extLst>
          </p:cNvPr>
          <p:cNvSpPr txBox="1">
            <a:spLocks/>
          </p:cNvSpPr>
          <p:nvPr userDrawn="1"/>
        </p:nvSpPr>
        <p:spPr>
          <a:xfrm>
            <a:off x="1010649" y="6387094"/>
            <a:ext cx="8419362" cy="454864"/>
          </a:xfrm>
          <a:prstGeom prst="rect">
            <a:avLst/>
          </a:prstGeom>
        </p:spPr>
        <p:txBody>
          <a:bodyPr/>
          <a:lstStyle>
            <a:defPPr>
              <a:defRPr lang="en-US"/>
            </a:defPPr>
            <a:lvl1pPr marL="0" algn="l" defTabSz="914400" rtl="0" eaLnBrk="1" latinLnBrk="0" hangingPunct="1">
              <a:defRPr sz="1700" b="0" kern="1200">
                <a:solidFill>
                  <a:schemeClr val="tx1"/>
                </a:solidFill>
                <a:latin typeface="Helvetica Neue" charset="0"/>
                <a:ea typeface="Helvetica Neue" charset="0"/>
                <a:cs typeface="Helvetica Neue"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dirty="0"/>
              <a:t>Employee Creativity and Innovation </a:t>
            </a:r>
            <a:r>
              <a:rPr lang="en-US" dirty="0"/>
              <a:t>• By Jonathan Weinberger, General Motors</a:t>
            </a:r>
          </a:p>
        </p:txBody>
      </p:sp>
    </p:spTree>
    <p:extLst>
      <p:ext uri="{BB962C8B-B14F-4D97-AF65-F5344CB8AC3E}">
        <p14:creationId xmlns:p14="http://schemas.microsoft.com/office/powerpoint/2010/main" val="1882870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Footer Placeholder 3">
            <a:extLst>
              <a:ext uri="{FF2B5EF4-FFF2-40B4-BE49-F238E27FC236}">
                <a16:creationId xmlns:a16="http://schemas.microsoft.com/office/drawing/2014/main" id="{42848297-A991-8FDC-AC9C-951C0124E42C}"/>
              </a:ext>
            </a:extLst>
          </p:cNvPr>
          <p:cNvSpPr txBox="1">
            <a:spLocks/>
          </p:cNvSpPr>
          <p:nvPr userDrawn="1"/>
        </p:nvSpPr>
        <p:spPr>
          <a:xfrm>
            <a:off x="1010649" y="6387094"/>
            <a:ext cx="8419362" cy="454864"/>
          </a:xfrm>
          <a:prstGeom prst="rect">
            <a:avLst/>
          </a:prstGeom>
        </p:spPr>
        <p:txBody>
          <a:bodyPr/>
          <a:lstStyle>
            <a:defPPr>
              <a:defRPr lang="en-US"/>
            </a:defPPr>
            <a:lvl1pPr marL="0" algn="l" defTabSz="914400" rtl="0" eaLnBrk="1" latinLnBrk="0" hangingPunct="1">
              <a:defRPr sz="1700" b="0" kern="1200">
                <a:solidFill>
                  <a:schemeClr val="tx1"/>
                </a:solidFill>
                <a:latin typeface="Helvetica Neue" charset="0"/>
                <a:ea typeface="Helvetica Neue" charset="0"/>
                <a:cs typeface="Helvetica Neue"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dirty="0"/>
              <a:t>Employee Creativity and Innovation </a:t>
            </a:r>
            <a:r>
              <a:rPr lang="en-US" dirty="0"/>
              <a:t>• By Jonathan Weinberger, General Motors</a:t>
            </a:r>
          </a:p>
        </p:txBody>
      </p:sp>
    </p:spTree>
    <p:extLst>
      <p:ext uri="{BB962C8B-B14F-4D97-AF65-F5344CB8AC3E}">
        <p14:creationId xmlns:p14="http://schemas.microsoft.com/office/powerpoint/2010/main" val="87992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3">
            <a:extLst>
              <a:ext uri="{FF2B5EF4-FFF2-40B4-BE49-F238E27FC236}">
                <a16:creationId xmlns:a16="http://schemas.microsoft.com/office/drawing/2014/main" id="{E4C61F42-0722-741B-9539-D58605575F65}"/>
              </a:ext>
            </a:extLst>
          </p:cNvPr>
          <p:cNvSpPr txBox="1">
            <a:spLocks/>
          </p:cNvSpPr>
          <p:nvPr userDrawn="1"/>
        </p:nvSpPr>
        <p:spPr>
          <a:xfrm>
            <a:off x="1010649" y="6387094"/>
            <a:ext cx="8419362" cy="454864"/>
          </a:xfrm>
          <a:prstGeom prst="rect">
            <a:avLst/>
          </a:prstGeom>
        </p:spPr>
        <p:txBody>
          <a:bodyPr/>
          <a:lstStyle>
            <a:defPPr>
              <a:defRPr lang="en-US"/>
            </a:defPPr>
            <a:lvl1pPr marL="0" algn="l" defTabSz="914400" rtl="0" eaLnBrk="1" latinLnBrk="0" hangingPunct="1">
              <a:defRPr sz="1700" b="0" kern="1200">
                <a:solidFill>
                  <a:schemeClr val="tx1"/>
                </a:solidFill>
                <a:latin typeface="Helvetica Neue" charset="0"/>
                <a:ea typeface="Helvetica Neue" charset="0"/>
                <a:cs typeface="Helvetica Neue"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dirty="0"/>
              <a:t>Employee Creativity and Innovation </a:t>
            </a:r>
            <a:r>
              <a:rPr lang="en-US" dirty="0"/>
              <a:t>• By Jonathan Weinberger, General Motors</a:t>
            </a:r>
          </a:p>
        </p:txBody>
      </p:sp>
    </p:spTree>
    <p:extLst>
      <p:ext uri="{BB962C8B-B14F-4D97-AF65-F5344CB8AC3E}">
        <p14:creationId xmlns:p14="http://schemas.microsoft.com/office/powerpoint/2010/main" val="1418811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3">
            <a:extLst>
              <a:ext uri="{FF2B5EF4-FFF2-40B4-BE49-F238E27FC236}">
                <a16:creationId xmlns:a16="http://schemas.microsoft.com/office/drawing/2014/main" id="{398BDB7B-1203-0265-25B0-2C1BFDB92119}"/>
              </a:ext>
            </a:extLst>
          </p:cNvPr>
          <p:cNvSpPr txBox="1">
            <a:spLocks/>
          </p:cNvSpPr>
          <p:nvPr userDrawn="1"/>
        </p:nvSpPr>
        <p:spPr>
          <a:xfrm>
            <a:off x="1010649" y="6387094"/>
            <a:ext cx="8419362" cy="454864"/>
          </a:xfrm>
          <a:prstGeom prst="rect">
            <a:avLst/>
          </a:prstGeom>
        </p:spPr>
        <p:txBody>
          <a:bodyPr/>
          <a:lstStyle>
            <a:defPPr>
              <a:defRPr lang="en-US"/>
            </a:defPPr>
            <a:lvl1pPr marL="0" algn="l" defTabSz="914400" rtl="0" eaLnBrk="1" latinLnBrk="0" hangingPunct="1">
              <a:defRPr sz="1700" b="0" kern="1200">
                <a:solidFill>
                  <a:schemeClr val="tx1"/>
                </a:solidFill>
                <a:latin typeface="Helvetica Neue" charset="0"/>
                <a:ea typeface="Helvetica Neue" charset="0"/>
                <a:cs typeface="Helvetica Neue"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dirty="0"/>
              <a:t>Employee Creativity and Innovation </a:t>
            </a:r>
            <a:r>
              <a:rPr lang="en-US" dirty="0"/>
              <a:t>• By Jonathan Weinberger, General Motors</a:t>
            </a:r>
          </a:p>
        </p:txBody>
      </p:sp>
    </p:spTree>
    <p:extLst>
      <p:ext uri="{BB962C8B-B14F-4D97-AF65-F5344CB8AC3E}">
        <p14:creationId xmlns:p14="http://schemas.microsoft.com/office/powerpoint/2010/main" val="311002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F0D4895D-B664-86D2-138D-00571DE28374}"/>
              </a:ext>
            </a:extLst>
          </p:cNvPr>
          <p:cNvSpPr txBox="1">
            <a:spLocks/>
          </p:cNvSpPr>
          <p:nvPr userDrawn="1"/>
        </p:nvSpPr>
        <p:spPr>
          <a:xfrm>
            <a:off x="1010649" y="6387094"/>
            <a:ext cx="8419362" cy="454864"/>
          </a:xfrm>
          <a:prstGeom prst="rect">
            <a:avLst/>
          </a:prstGeom>
        </p:spPr>
        <p:txBody>
          <a:bodyPr/>
          <a:lstStyle>
            <a:defPPr>
              <a:defRPr lang="en-US"/>
            </a:defPPr>
            <a:lvl1pPr marL="0" algn="l" defTabSz="914400" rtl="0" eaLnBrk="1" latinLnBrk="0" hangingPunct="1">
              <a:defRPr sz="1700" b="0" kern="1200">
                <a:solidFill>
                  <a:schemeClr val="tx1"/>
                </a:solidFill>
                <a:latin typeface="Helvetica Neue" charset="0"/>
                <a:ea typeface="Helvetica Neue" charset="0"/>
                <a:cs typeface="Helvetica Neue"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dirty="0"/>
              <a:t>Employee Creativity and Innovation </a:t>
            </a:r>
            <a:r>
              <a:rPr lang="en-US" dirty="0"/>
              <a:t>• By Jonathan Weinberger, General Motors</a:t>
            </a:r>
          </a:p>
        </p:txBody>
      </p:sp>
    </p:spTree>
    <p:extLst>
      <p:ext uri="{BB962C8B-B14F-4D97-AF65-F5344CB8AC3E}">
        <p14:creationId xmlns:p14="http://schemas.microsoft.com/office/powerpoint/2010/main" val="37131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1A4E47C-9FA9-FF0C-BB03-047FCEC27AE0}"/>
              </a:ext>
            </a:extLst>
          </p:cNvPr>
          <p:cNvSpPr txBox="1">
            <a:spLocks/>
          </p:cNvSpPr>
          <p:nvPr userDrawn="1"/>
        </p:nvSpPr>
        <p:spPr>
          <a:xfrm>
            <a:off x="1010649" y="6387094"/>
            <a:ext cx="8419362" cy="454864"/>
          </a:xfrm>
          <a:prstGeom prst="rect">
            <a:avLst/>
          </a:prstGeom>
        </p:spPr>
        <p:txBody>
          <a:bodyPr/>
          <a:lstStyle>
            <a:defPPr>
              <a:defRPr lang="en-US"/>
            </a:defPPr>
            <a:lvl1pPr marL="0" algn="l" defTabSz="914400" rtl="0" eaLnBrk="1" latinLnBrk="0" hangingPunct="1">
              <a:defRPr sz="1700" b="0" kern="1200">
                <a:solidFill>
                  <a:schemeClr val="tx1"/>
                </a:solidFill>
                <a:latin typeface="Helvetica Neue" charset="0"/>
                <a:ea typeface="Helvetica Neue" charset="0"/>
                <a:cs typeface="Helvetica Neue"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dirty="0"/>
              <a:t>Employee Creativity and Innovation </a:t>
            </a:r>
            <a:r>
              <a:rPr lang="en-US" dirty="0"/>
              <a:t>• By Jonathan Weinberger, General Motors</a:t>
            </a:r>
          </a:p>
        </p:txBody>
      </p:sp>
    </p:spTree>
    <p:extLst>
      <p:ext uri="{BB962C8B-B14F-4D97-AF65-F5344CB8AC3E}">
        <p14:creationId xmlns:p14="http://schemas.microsoft.com/office/powerpoint/2010/main" val="1299131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3">
            <a:extLst>
              <a:ext uri="{FF2B5EF4-FFF2-40B4-BE49-F238E27FC236}">
                <a16:creationId xmlns:a16="http://schemas.microsoft.com/office/drawing/2014/main" id="{907B9D1D-B1A5-BC76-7223-F6A8724704A0}"/>
              </a:ext>
            </a:extLst>
          </p:cNvPr>
          <p:cNvSpPr txBox="1">
            <a:spLocks/>
          </p:cNvSpPr>
          <p:nvPr userDrawn="1"/>
        </p:nvSpPr>
        <p:spPr>
          <a:xfrm>
            <a:off x="1010649" y="6387094"/>
            <a:ext cx="8419362" cy="454864"/>
          </a:xfrm>
          <a:prstGeom prst="rect">
            <a:avLst/>
          </a:prstGeom>
        </p:spPr>
        <p:txBody>
          <a:bodyPr/>
          <a:lstStyle>
            <a:defPPr>
              <a:defRPr lang="en-US"/>
            </a:defPPr>
            <a:lvl1pPr marL="0" algn="l" defTabSz="914400" rtl="0" eaLnBrk="1" latinLnBrk="0" hangingPunct="1">
              <a:defRPr sz="1700" b="0" kern="1200">
                <a:solidFill>
                  <a:schemeClr val="tx1"/>
                </a:solidFill>
                <a:latin typeface="Helvetica Neue" charset="0"/>
                <a:ea typeface="Helvetica Neue" charset="0"/>
                <a:cs typeface="Helvetica Neue"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dirty="0"/>
              <a:t>Employee Creativity and Innovation </a:t>
            </a:r>
            <a:r>
              <a:rPr lang="en-US" dirty="0"/>
              <a:t>• By Jonathan Weinberger, General Motors</a:t>
            </a:r>
          </a:p>
        </p:txBody>
      </p:sp>
    </p:spTree>
    <p:extLst>
      <p:ext uri="{BB962C8B-B14F-4D97-AF65-F5344CB8AC3E}">
        <p14:creationId xmlns:p14="http://schemas.microsoft.com/office/powerpoint/2010/main" val="1041621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304057B4-8A12-7141-8677-2DC8B8FA4734}"/>
              </a:ext>
            </a:extLst>
          </p:cNvPr>
          <p:cNvSpPr/>
          <p:nvPr userDrawn="1"/>
        </p:nvSpPr>
        <p:spPr>
          <a:xfrm>
            <a:off x="9158287" y="4157662"/>
            <a:ext cx="1285875" cy="1029493"/>
          </a:xfrm>
          <a:prstGeom prst="rect">
            <a:avLst/>
          </a:prstGeom>
          <a:solidFill>
            <a:srgbClr val="E9D9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Room for speakers’ logos.</a:t>
            </a:r>
          </a:p>
        </p:txBody>
      </p:sp>
      <p:sp>
        <p:nvSpPr>
          <p:cNvPr id="7" name="Footer Placeholder 3">
            <a:extLst>
              <a:ext uri="{FF2B5EF4-FFF2-40B4-BE49-F238E27FC236}">
                <a16:creationId xmlns:a16="http://schemas.microsoft.com/office/drawing/2014/main" id="{61B06933-1E05-F8DD-60A3-EC8B5F33143C}"/>
              </a:ext>
            </a:extLst>
          </p:cNvPr>
          <p:cNvSpPr txBox="1">
            <a:spLocks/>
          </p:cNvSpPr>
          <p:nvPr userDrawn="1"/>
        </p:nvSpPr>
        <p:spPr>
          <a:xfrm>
            <a:off x="1010649" y="6387094"/>
            <a:ext cx="8419362" cy="454864"/>
          </a:xfrm>
          <a:prstGeom prst="rect">
            <a:avLst/>
          </a:prstGeom>
        </p:spPr>
        <p:txBody>
          <a:bodyPr/>
          <a:lstStyle>
            <a:defPPr>
              <a:defRPr lang="en-US"/>
            </a:defPPr>
            <a:lvl1pPr marL="0" algn="l" defTabSz="914400" rtl="0" eaLnBrk="1" latinLnBrk="0" hangingPunct="1">
              <a:defRPr sz="1700" b="0" kern="1200">
                <a:solidFill>
                  <a:schemeClr val="tx1"/>
                </a:solidFill>
                <a:latin typeface="Helvetica Neue" charset="0"/>
                <a:ea typeface="Helvetica Neue" charset="0"/>
                <a:cs typeface="Helvetica Neue"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dirty="0"/>
              <a:t>Employee Creativity and Innovation </a:t>
            </a:r>
            <a:r>
              <a:rPr lang="en-US" dirty="0"/>
              <a:t>• By Jonathan Weinberger, General Motors</a:t>
            </a:r>
          </a:p>
        </p:txBody>
      </p:sp>
    </p:spTree>
    <p:extLst>
      <p:ext uri="{BB962C8B-B14F-4D97-AF65-F5344CB8AC3E}">
        <p14:creationId xmlns:p14="http://schemas.microsoft.com/office/powerpoint/2010/main" val="237876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F8A6BAF-938F-7342-A5BC-ABAD2DA7FA16}"/>
              </a:ext>
            </a:extLst>
          </p:cNvPr>
          <p:cNvSpPr/>
          <p:nvPr userDrawn="1"/>
        </p:nvSpPr>
        <p:spPr>
          <a:xfrm>
            <a:off x="1" y="6176963"/>
            <a:ext cx="12191999" cy="681037"/>
          </a:xfrm>
          <a:prstGeom prst="rect">
            <a:avLst/>
          </a:prstGeom>
          <a:solidFill>
            <a:srgbClr val="E5C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0784B30-AD53-834E-AA5E-76EDA653B987}"/>
              </a:ext>
            </a:extLst>
          </p:cNvPr>
          <p:cNvSpPr/>
          <p:nvPr userDrawn="1"/>
        </p:nvSpPr>
        <p:spPr>
          <a:xfrm>
            <a:off x="6880" y="6335228"/>
            <a:ext cx="12191999" cy="681037"/>
          </a:xfrm>
          <a:prstGeom prst="rect">
            <a:avLst/>
          </a:prstGeom>
          <a:solidFill>
            <a:srgbClr val="E5C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Rectangle 16">
            <a:extLst>
              <a:ext uri="{FF2B5EF4-FFF2-40B4-BE49-F238E27FC236}">
                <a16:creationId xmlns:a16="http://schemas.microsoft.com/office/drawing/2014/main" id="{3EA958D1-0F06-494E-B09B-E07B0CDF2103}"/>
              </a:ext>
            </a:extLst>
          </p:cNvPr>
          <p:cNvSpPr/>
          <p:nvPr userDrawn="1"/>
        </p:nvSpPr>
        <p:spPr>
          <a:xfrm>
            <a:off x="219919" y="1"/>
            <a:ext cx="11752162" cy="320985"/>
          </a:xfrm>
          <a:prstGeom prst="rect">
            <a:avLst/>
          </a:prstGeom>
          <a:solidFill>
            <a:srgbClr val="EAC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7BF4BD6-1DA3-234C-B67E-41ED55A7D614}"/>
              </a:ext>
            </a:extLst>
          </p:cNvPr>
          <p:cNvSpPr/>
          <p:nvPr userDrawn="1"/>
        </p:nvSpPr>
        <p:spPr>
          <a:xfrm>
            <a:off x="11969975" y="-9496"/>
            <a:ext cx="219919" cy="6858000"/>
          </a:xfrm>
          <a:prstGeom prst="rect">
            <a:avLst/>
          </a:prstGeom>
          <a:solidFill>
            <a:srgbClr val="EAC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9FA7EB2F-AA58-D94D-9C2C-72439D75D879}"/>
              </a:ext>
            </a:extLst>
          </p:cNvPr>
          <p:cNvSpPr/>
          <p:nvPr userDrawn="1"/>
        </p:nvSpPr>
        <p:spPr>
          <a:xfrm>
            <a:off x="6880" y="0"/>
            <a:ext cx="219919" cy="6858000"/>
          </a:xfrm>
          <a:prstGeom prst="rect">
            <a:avLst/>
          </a:prstGeom>
          <a:solidFill>
            <a:srgbClr val="EAC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F72A9292-537C-184D-B24A-CF8F9DBE2A66}"/>
              </a:ext>
            </a:extLst>
          </p:cNvPr>
          <p:cNvSpPr/>
          <p:nvPr userDrawn="1"/>
        </p:nvSpPr>
        <p:spPr>
          <a:xfrm>
            <a:off x="11972081" y="0"/>
            <a:ext cx="219919" cy="6858000"/>
          </a:xfrm>
          <a:prstGeom prst="rect">
            <a:avLst/>
          </a:prstGeom>
          <a:solidFill>
            <a:srgbClr val="EAC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486C5D40-7E8D-1544-AD45-1D8E6E5FA6C7}"/>
              </a:ext>
            </a:extLst>
          </p:cNvPr>
          <p:cNvSpPr/>
          <p:nvPr userDrawn="1"/>
        </p:nvSpPr>
        <p:spPr>
          <a:xfrm>
            <a:off x="0" y="0"/>
            <a:ext cx="219919" cy="6858000"/>
          </a:xfrm>
          <a:prstGeom prst="rect">
            <a:avLst/>
          </a:prstGeom>
          <a:solidFill>
            <a:srgbClr val="EAC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Subtitle 2">
            <a:extLst>
              <a:ext uri="{FF2B5EF4-FFF2-40B4-BE49-F238E27FC236}">
                <a16:creationId xmlns:a16="http://schemas.microsoft.com/office/drawing/2014/main" id="{2419CD21-6977-9B41-845C-056B7CC5CE19}"/>
              </a:ext>
            </a:extLst>
          </p:cNvPr>
          <p:cNvSpPr txBox="1">
            <a:spLocks/>
          </p:cNvSpPr>
          <p:nvPr userDrawn="1"/>
        </p:nvSpPr>
        <p:spPr>
          <a:xfrm>
            <a:off x="0" y="55754"/>
            <a:ext cx="12191999" cy="2982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Helvetica Neue" charset="0"/>
                <a:ea typeface="Helvetica Neue" charset="0"/>
                <a:cs typeface="Helvetica Neue"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Helvetica Neue" charset="0"/>
                <a:ea typeface="Helvetica Neue" charset="0"/>
                <a:cs typeface="Helvetica Neue" charset="0"/>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Helvetica Neue" charset="0"/>
                <a:ea typeface="Helvetica Neue" charset="0"/>
                <a:cs typeface="Helvetica Neue" charset="0"/>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Helvetica Neue" charset="0"/>
                <a:ea typeface="Helvetica Neue" charset="0"/>
                <a:cs typeface="Helvetica Neue" charset="0"/>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Helvetica Neue" charset="0"/>
                <a:ea typeface="Helvetica Neue" charset="0"/>
                <a:cs typeface="Helvetica Neue"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sz="1200" dirty="0"/>
              <a:t>AFEE’s Signature Program: “Ethics, Innovation, &amp; Inclusive Leadership”  - December 2022</a:t>
            </a:r>
          </a:p>
        </p:txBody>
      </p:sp>
      <p:pic>
        <p:nvPicPr>
          <p:cNvPr id="29" name="Picture 28" descr="A picture containing text, outdoor, sign&#10;&#10;Description automatically generated">
            <a:extLst>
              <a:ext uri="{FF2B5EF4-FFF2-40B4-BE49-F238E27FC236}">
                <a16:creationId xmlns:a16="http://schemas.microsoft.com/office/drawing/2014/main" id="{BAE09F48-177F-2949-ADD6-AAA09273B3A2}"/>
              </a:ext>
            </a:extLst>
          </p:cNvPr>
          <p:cNvPicPr>
            <a:picLocks noChangeAspect="1"/>
          </p:cNvPicPr>
          <p:nvPr userDrawn="1"/>
        </p:nvPicPr>
        <p:blipFill>
          <a:blip r:embed="rId13"/>
          <a:stretch>
            <a:fillRect/>
          </a:stretch>
        </p:blipFill>
        <p:spPr>
          <a:xfrm>
            <a:off x="10650697" y="5309523"/>
            <a:ext cx="1541302" cy="1530889"/>
          </a:xfrm>
          <a:prstGeom prst="rect">
            <a:avLst/>
          </a:prstGeom>
        </p:spPr>
      </p:pic>
      <p:pic>
        <p:nvPicPr>
          <p:cNvPr id="30" name="Picture 29" descr="Logo&#10;&#10;Description automatically generated">
            <a:extLst>
              <a:ext uri="{FF2B5EF4-FFF2-40B4-BE49-F238E27FC236}">
                <a16:creationId xmlns:a16="http://schemas.microsoft.com/office/drawing/2014/main" id="{553AD4D1-EE52-6C47-A7A7-B5240EC9B84F}"/>
              </a:ext>
            </a:extLst>
          </p:cNvPr>
          <p:cNvPicPr>
            <a:picLocks noChangeAspect="1"/>
          </p:cNvPicPr>
          <p:nvPr userDrawn="1"/>
        </p:nvPicPr>
        <p:blipFill>
          <a:blip r:embed="rId14"/>
          <a:stretch>
            <a:fillRect/>
          </a:stretch>
        </p:blipFill>
        <p:spPr>
          <a:xfrm>
            <a:off x="9101663" y="5309523"/>
            <a:ext cx="1547466" cy="1567445"/>
          </a:xfrm>
          <a:prstGeom prst="rect">
            <a:avLst/>
          </a:prstGeom>
        </p:spPr>
      </p:pic>
      <p:pic>
        <p:nvPicPr>
          <p:cNvPr id="6" name="Graphic 5">
            <a:extLst>
              <a:ext uri="{FF2B5EF4-FFF2-40B4-BE49-F238E27FC236}">
                <a16:creationId xmlns:a16="http://schemas.microsoft.com/office/drawing/2014/main" id="{7CA98DA0-087A-D0B7-DB75-9DFA6C1657FF}"/>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219919" y="6135837"/>
            <a:ext cx="731647" cy="731647"/>
          </a:xfrm>
          <a:prstGeom prst="rect">
            <a:avLst/>
          </a:prstGeom>
        </p:spPr>
      </p:pic>
    </p:spTree>
    <p:extLst>
      <p:ext uri="{BB962C8B-B14F-4D97-AF65-F5344CB8AC3E}">
        <p14:creationId xmlns:p14="http://schemas.microsoft.com/office/powerpoint/2010/main" val="145605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2"/>
          <p:cNvSpPr txBox="1">
            <a:spLocks/>
          </p:cNvSpPr>
          <p:nvPr/>
        </p:nvSpPr>
        <p:spPr>
          <a:xfrm>
            <a:off x="1259034" y="2560869"/>
            <a:ext cx="2669260" cy="32574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Helvetica Neue" charset="0"/>
                <a:ea typeface="Helvetica Neue" charset="0"/>
                <a:cs typeface="Helvetica Neue"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Helvetica Neue" charset="0"/>
                <a:ea typeface="Helvetica Neue" charset="0"/>
                <a:cs typeface="Helvetica Neue" charset="0"/>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Helvetica Neue" charset="0"/>
                <a:ea typeface="Helvetica Neue" charset="0"/>
                <a:cs typeface="Helvetica Neue" charset="0"/>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Helvetica Neue" charset="0"/>
                <a:ea typeface="Helvetica Neue" charset="0"/>
                <a:cs typeface="Helvetica Neue" charset="0"/>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Helvetica Neue" charset="0"/>
                <a:ea typeface="Helvetica Neue" charset="0"/>
                <a:cs typeface="Helvetica Neue"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800" dirty="0"/>
              <a:t>December 2, 2022</a:t>
            </a:r>
          </a:p>
        </p:txBody>
      </p:sp>
      <p:sp>
        <p:nvSpPr>
          <p:cNvPr id="17" name="Subtitle 2"/>
          <p:cNvSpPr txBox="1">
            <a:spLocks/>
          </p:cNvSpPr>
          <p:nvPr/>
        </p:nvSpPr>
        <p:spPr>
          <a:xfrm>
            <a:off x="1053092" y="6406718"/>
            <a:ext cx="5136778" cy="24578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Helvetica Neue" charset="0"/>
                <a:ea typeface="Helvetica Neue" charset="0"/>
                <a:cs typeface="Helvetica Neue"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Helvetica Neue" charset="0"/>
                <a:ea typeface="Helvetica Neue" charset="0"/>
                <a:cs typeface="Helvetica Neue" charset="0"/>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Helvetica Neue" charset="0"/>
                <a:ea typeface="Helvetica Neue" charset="0"/>
                <a:cs typeface="Helvetica Neue" charset="0"/>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Helvetica Neue" charset="0"/>
                <a:ea typeface="Helvetica Neue" charset="0"/>
                <a:cs typeface="Helvetica Neue" charset="0"/>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Helvetica Neue" charset="0"/>
                <a:ea typeface="Helvetica Neue" charset="0"/>
                <a:cs typeface="Helvetica Neue"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800" b="1" dirty="0"/>
              <a:t>Ethics, Innovation, &amp; Inclusive Leadership</a:t>
            </a:r>
            <a:endParaRPr lang="en-US" sz="1800" dirty="0"/>
          </a:p>
        </p:txBody>
      </p:sp>
      <p:sp>
        <p:nvSpPr>
          <p:cNvPr id="14" name="Subtitle 2">
            <a:extLst>
              <a:ext uri="{FF2B5EF4-FFF2-40B4-BE49-F238E27FC236}">
                <a16:creationId xmlns:a16="http://schemas.microsoft.com/office/drawing/2014/main" id="{1556AB60-A9F3-354C-ACE1-889D6D802E48}"/>
              </a:ext>
            </a:extLst>
          </p:cNvPr>
          <p:cNvSpPr txBox="1">
            <a:spLocks/>
          </p:cNvSpPr>
          <p:nvPr/>
        </p:nvSpPr>
        <p:spPr>
          <a:xfrm>
            <a:off x="6070231" y="6463505"/>
            <a:ext cx="2717057" cy="325741"/>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a:buNone/>
              <a:defRPr sz="2400" kern="1200">
                <a:solidFill>
                  <a:schemeClr val="tx1"/>
                </a:solidFill>
                <a:latin typeface="Helvetica Neue" charset="0"/>
                <a:ea typeface="Helvetica Neue" charset="0"/>
                <a:cs typeface="Helvetica Neue"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Helvetica Neue" charset="0"/>
                <a:ea typeface="Helvetica Neue" charset="0"/>
                <a:cs typeface="Helvetica Neue" charset="0"/>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Helvetica Neue" charset="0"/>
                <a:ea typeface="Helvetica Neue" charset="0"/>
                <a:cs typeface="Helvetica Neue" charset="0"/>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Helvetica Neue" charset="0"/>
                <a:ea typeface="Helvetica Neue" charset="0"/>
                <a:cs typeface="Helvetica Neue" charset="0"/>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Helvetica Neue" charset="0"/>
                <a:ea typeface="Helvetica Neue" charset="0"/>
                <a:cs typeface="Helvetica Neue"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600" dirty="0"/>
              <a:t>© 2022, All Rights Reserved</a:t>
            </a:r>
          </a:p>
        </p:txBody>
      </p:sp>
      <p:sp>
        <p:nvSpPr>
          <p:cNvPr id="16" name="Title 1">
            <a:extLst>
              <a:ext uri="{FF2B5EF4-FFF2-40B4-BE49-F238E27FC236}">
                <a16:creationId xmlns:a16="http://schemas.microsoft.com/office/drawing/2014/main" id="{26C39400-3C7E-4073-8810-EA7E868A13CB}"/>
              </a:ext>
            </a:extLst>
          </p:cNvPr>
          <p:cNvSpPr>
            <a:spLocks noGrp="1"/>
          </p:cNvSpPr>
          <p:nvPr>
            <p:ph type="ctrTitle"/>
          </p:nvPr>
        </p:nvSpPr>
        <p:spPr>
          <a:xfrm>
            <a:off x="219500" y="493621"/>
            <a:ext cx="11701462" cy="1439117"/>
          </a:xfrm>
        </p:spPr>
        <p:txBody>
          <a:bodyPr>
            <a:normAutofit fontScale="90000"/>
          </a:bodyPr>
          <a:lstStyle/>
          <a:p>
            <a:r>
              <a:rPr lang="en-US" sz="4400" b="1" dirty="0">
                <a:solidFill>
                  <a:srgbClr val="CCAC40"/>
                </a:solidFill>
              </a:rPr>
              <a:t>Strategies &amp; Techniques to Encourage</a:t>
            </a:r>
            <a:br>
              <a:rPr lang="en-US" sz="4000" dirty="0"/>
            </a:br>
            <a:r>
              <a:rPr lang="en-US" sz="5400" b="1" dirty="0"/>
              <a:t>Employee Creativity and Innovation</a:t>
            </a:r>
          </a:p>
        </p:txBody>
      </p:sp>
      <p:sp>
        <p:nvSpPr>
          <p:cNvPr id="18" name="Subtitle 2">
            <a:extLst>
              <a:ext uri="{FF2B5EF4-FFF2-40B4-BE49-F238E27FC236}">
                <a16:creationId xmlns:a16="http://schemas.microsoft.com/office/drawing/2014/main" id="{510CB515-3E72-AC23-98F8-0D065B4C7F24}"/>
              </a:ext>
            </a:extLst>
          </p:cNvPr>
          <p:cNvSpPr>
            <a:spLocks noGrp="1"/>
          </p:cNvSpPr>
          <p:nvPr>
            <p:ph type="subTitle" idx="1"/>
          </p:nvPr>
        </p:nvSpPr>
        <p:spPr>
          <a:xfrm>
            <a:off x="1259034" y="3084157"/>
            <a:ext cx="6397541" cy="1439116"/>
          </a:xfrm>
        </p:spPr>
        <p:txBody>
          <a:bodyPr>
            <a:noAutofit/>
          </a:bodyPr>
          <a:lstStyle/>
          <a:p>
            <a:pPr algn="l"/>
            <a:r>
              <a:rPr lang="en-US" sz="2800" b="1" dirty="0"/>
              <a:t>Presented by: </a:t>
            </a:r>
            <a:r>
              <a:rPr lang="en-US" sz="2800" dirty="0"/>
              <a:t>Jonathan Weinberger</a:t>
            </a:r>
          </a:p>
          <a:p>
            <a:pPr algn="l"/>
            <a:r>
              <a:rPr lang="en-US" sz="2200" dirty="0"/>
              <a:t>Chief Advocate for Advanced Technology Policy</a:t>
            </a:r>
            <a:br>
              <a:rPr lang="en-US" sz="2200" dirty="0"/>
            </a:br>
            <a:r>
              <a:rPr lang="en-US" sz="2200" dirty="0"/>
              <a:t>General Motors</a:t>
            </a:r>
          </a:p>
        </p:txBody>
      </p:sp>
      <p:sp>
        <p:nvSpPr>
          <p:cNvPr id="19" name="Subtitle 2">
            <a:extLst>
              <a:ext uri="{FF2B5EF4-FFF2-40B4-BE49-F238E27FC236}">
                <a16:creationId xmlns:a16="http://schemas.microsoft.com/office/drawing/2014/main" id="{A637BF1F-9F7D-35CC-649B-CEAB588A9EFA}"/>
              </a:ext>
            </a:extLst>
          </p:cNvPr>
          <p:cNvSpPr txBox="1">
            <a:spLocks/>
          </p:cNvSpPr>
          <p:nvPr/>
        </p:nvSpPr>
        <p:spPr>
          <a:xfrm>
            <a:off x="1222459" y="4813475"/>
            <a:ext cx="5593978" cy="8724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Helvetica Neue" charset="0"/>
                <a:ea typeface="Helvetica Neue" charset="0"/>
                <a:cs typeface="Helvetica Neue"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Helvetica Neue" charset="0"/>
                <a:ea typeface="Helvetica Neue" charset="0"/>
                <a:cs typeface="Helvetica Neue" charset="0"/>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Helvetica Neue" charset="0"/>
                <a:ea typeface="Helvetica Neue" charset="0"/>
                <a:cs typeface="Helvetica Neue" charset="0"/>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Helvetica Neue" charset="0"/>
                <a:ea typeface="Helvetica Neue" charset="0"/>
                <a:cs typeface="Helvetica Neue" charset="0"/>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Helvetica Neue" charset="0"/>
                <a:ea typeface="Helvetica Neue" charset="0"/>
                <a:cs typeface="Helvetica Neue"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700" b="1" dirty="0"/>
              <a:t>Organized by </a:t>
            </a:r>
            <a:r>
              <a:rPr lang="en-US" sz="1700" dirty="0"/>
              <a:t>The American Foundation for Educational Excellence (AFEE) and the International Foundation for Women’s Empowerment (IFWE).</a:t>
            </a:r>
          </a:p>
        </p:txBody>
      </p:sp>
      <p:pic>
        <p:nvPicPr>
          <p:cNvPr id="1026" name="Picture 2">
            <a:extLst>
              <a:ext uri="{FF2B5EF4-FFF2-40B4-BE49-F238E27FC236}">
                <a16:creationId xmlns:a16="http://schemas.microsoft.com/office/drawing/2014/main" id="{E01DBFAF-0B0D-9A79-CB7D-158E18E9EB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5140" y="2221552"/>
            <a:ext cx="2340867" cy="2809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484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B327C-42B5-8349-BF6C-B11BB99D1C4C}"/>
              </a:ext>
            </a:extLst>
          </p:cNvPr>
          <p:cNvSpPr>
            <a:spLocks noGrp="1"/>
          </p:cNvSpPr>
          <p:nvPr>
            <p:ph type="title"/>
          </p:nvPr>
        </p:nvSpPr>
        <p:spPr/>
        <p:txBody>
          <a:bodyPr/>
          <a:lstStyle/>
          <a:p>
            <a:r>
              <a:rPr lang="en-US" b="1" dirty="0">
                <a:solidFill>
                  <a:srgbClr val="CCAC40"/>
                </a:solidFill>
              </a:rPr>
              <a:t>Breakout Rooms: #1</a:t>
            </a:r>
          </a:p>
        </p:txBody>
      </p:sp>
      <p:sp>
        <p:nvSpPr>
          <p:cNvPr id="3" name="Content Placeholder 2">
            <a:extLst>
              <a:ext uri="{FF2B5EF4-FFF2-40B4-BE49-F238E27FC236}">
                <a16:creationId xmlns:a16="http://schemas.microsoft.com/office/drawing/2014/main" id="{D273A853-612D-5D4A-972B-F6622E3E5F08}"/>
              </a:ext>
            </a:extLst>
          </p:cNvPr>
          <p:cNvSpPr>
            <a:spLocks noGrp="1"/>
          </p:cNvSpPr>
          <p:nvPr>
            <p:ph idx="1"/>
          </p:nvPr>
        </p:nvSpPr>
        <p:spPr>
          <a:xfrm>
            <a:off x="597568" y="1568952"/>
            <a:ext cx="10952747" cy="4351338"/>
          </a:xfrm>
        </p:spPr>
        <p:txBody>
          <a:bodyPr>
            <a:normAutofit/>
          </a:bodyPr>
          <a:lstStyle/>
          <a:p>
            <a:pPr marL="514350" indent="-514350" fontAlgn="base">
              <a:buFont typeface="+mj-lt"/>
              <a:buAutoNum type="arabicPeriod"/>
            </a:pPr>
            <a:r>
              <a:rPr lang="en-US" dirty="0"/>
              <a:t>Lessons learned throughout a career defined by championing breakthrough solutions and innovations</a:t>
            </a:r>
          </a:p>
          <a:p>
            <a:pPr marL="514350" indent="-514350" fontAlgn="base">
              <a:buFont typeface="+mj-lt"/>
              <a:buAutoNum type="arabicPeriod"/>
            </a:pPr>
            <a:r>
              <a:rPr lang="en-US" dirty="0"/>
              <a:t>Channeling passion for the job to reach success</a:t>
            </a:r>
          </a:p>
          <a:p>
            <a:pPr lvl="1" fontAlgn="base"/>
            <a:r>
              <a:rPr lang="en-US" dirty="0"/>
              <a:t>Including the passion factor in organization’s vision, mission, and culture</a:t>
            </a:r>
          </a:p>
          <a:p>
            <a:pPr lvl="1" fontAlgn="base"/>
            <a:endParaRPr lang="en-US" dirty="0"/>
          </a:p>
          <a:p>
            <a:pPr marL="457200" lvl="1" indent="0" fontAlgn="base">
              <a:buNone/>
            </a:pPr>
            <a:r>
              <a:rPr lang="en-US" sz="2800" b="1" i="1" dirty="0"/>
              <a:t>Is there something about your career—or ideal career—that ignites your passion, and how might you channel that passion to be an innovator in your organization/field?</a:t>
            </a:r>
          </a:p>
        </p:txBody>
      </p:sp>
    </p:spTree>
    <p:extLst>
      <p:ext uri="{BB962C8B-B14F-4D97-AF65-F5344CB8AC3E}">
        <p14:creationId xmlns:p14="http://schemas.microsoft.com/office/powerpoint/2010/main" val="3046101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B327C-42B5-8349-BF6C-B11BB99D1C4C}"/>
              </a:ext>
            </a:extLst>
          </p:cNvPr>
          <p:cNvSpPr>
            <a:spLocks noGrp="1"/>
          </p:cNvSpPr>
          <p:nvPr>
            <p:ph type="title"/>
          </p:nvPr>
        </p:nvSpPr>
        <p:spPr/>
        <p:txBody>
          <a:bodyPr/>
          <a:lstStyle/>
          <a:p>
            <a:r>
              <a:rPr lang="en-US" b="1" dirty="0">
                <a:solidFill>
                  <a:srgbClr val="CCAC40"/>
                </a:solidFill>
              </a:rPr>
              <a:t>Agenda</a:t>
            </a:r>
          </a:p>
        </p:txBody>
      </p:sp>
      <p:sp>
        <p:nvSpPr>
          <p:cNvPr id="3" name="Content Placeholder 2">
            <a:extLst>
              <a:ext uri="{FF2B5EF4-FFF2-40B4-BE49-F238E27FC236}">
                <a16:creationId xmlns:a16="http://schemas.microsoft.com/office/drawing/2014/main" id="{D273A853-612D-5D4A-972B-F6622E3E5F08}"/>
              </a:ext>
            </a:extLst>
          </p:cNvPr>
          <p:cNvSpPr>
            <a:spLocks noGrp="1"/>
          </p:cNvSpPr>
          <p:nvPr>
            <p:ph idx="1"/>
          </p:nvPr>
        </p:nvSpPr>
        <p:spPr>
          <a:xfrm>
            <a:off x="597568" y="1568952"/>
            <a:ext cx="10952747" cy="4351338"/>
          </a:xfrm>
        </p:spPr>
        <p:txBody>
          <a:bodyPr>
            <a:normAutofit/>
          </a:bodyPr>
          <a:lstStyle/>
          <a:p>
            <a:pPr marL="514350" indent="-514350" fontAlgn="base">
              <a:buFont typeface="+mj-lt"/>
              <a:buAutoNum type="arabicPeriod"/>
            </a:pPr>
            <a:r>
              <a:rPr lang="en-US" dirty="0"/>
              <a:t>Lessons learned throughout a career defined by championing breakthrough solutions and innovations</a:t>
            </a:r>
          </a:p>
          <a:p>
            <a:pPr marL="514350" indent="-514350" fontAlgn="base">
              <a:buFont typeface="+mj-lt"/>
              <a:buAutoNum type="arabicPeriod"/>
            </a:pPr>
            <a:r>
              <a:rPr lang="en-US" dirty="0"/>
              <a:t>Channeling passion for the job to reach success</a:t>
            </a:r>
          </a:p>
          <a:p>
            <a:pPr lvl="1" fontAlgn="base"/>
            <a:r>
              <a:rPr lang="en-US" dirty="0"/>
              <a:t>Including the passion factor in organization’s vision, mission, and culture</a:t>
            </a:r>
          </a:p>
          <a:p>
            <a:pPr marL="514350" indent="-514350" fontAlgn="base">
              <a:buFont typeface="+mj-lt"/>
              <a:buAutoNum type="arabicPeriod"/>
            </a:pPr>
            <a:r>
              <a:rPr lang="en-US" dirty="0">
                <a:highlight>
                  <a:srgbClr val="E4CC7C"/>
                </a:highlight>
              </a:rPr>
              <a:t>Trusting personal intuition to create and innovate</a:t>
            </a:r>
          </a:p>
          <a:p>
            <a:pPr lvl="1" fontAlgn="base"/>
            <a:r>
              <a:rPr lang="en-US" dirty="0">
                <a:highlight>
                  <a:srgbClr val="E4CC7C"/>
                </a:highlight>
              </a:rPr>
              <a:t>Incorporating that in organizational strategy and planning, namely in vision and mission.</a:t>
            </a:r>
          </a:p>
          <a:p>
            <a:pPr marL="514350" indent="-514350" fontAlgn="base">
              <a:buFont typeface="+mj-lt"/>
              <a:buAutoNum type="arabicPeriod"/>
            </a:pPr>
            <a:r>
              <a:rPr lang="en-US" dirty="0"/>
              <a:t>Efficiently managing time and deadlines to enhance performance and productivity.</a:t>
            </a:r>
          </a:p>
        </p:txBody>
      </p:sp>
    </p:spTree>
    <p:extLst>
      <p:ext uri="{BB962C8B-B14F-4D97-AF65-F5344CB8AC3E}">
        <p14:creationId xmlns:p14="http://schemas.microsoft.com/office/powerpoint/2010/main" val="2829772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5C1DF8-37D5-1FE4-808E-955B387FA53A}"/>
              </a:ext>
            </a:extLst>
          </p:cNvPr>
          <p:cNvSpPr/>
          <p:nvPr/>
        </p:nvSpPr>
        <p:spPr>
          <a:xfrm>
            <a:off x="579120" y="571346"/>
            <a:ext cx="11058698" cy="1569660"/>
          </a:xfrm>
          <a:prstGeom prst="rect">
            <a:avLst/>
          </a:prstGeom>
        </p:spPr>
        <p:txBody>
          <a:bodyPr wrap="square">
            <a:spAutoFit/>
          </a:bodyPr>
          <a:lstStyle/>
          <a:p>
            <a:r>
              <a:rPr lang="en-US" sz="3200" b="1" dirty="0">
                <a:latin typeface="Calibri" panose="020F0502020204030204" pitchFamily="34" charset="0"/>
                <a:ea typeface="Calibri" panose="020F0502020204030204" pitchFamily="34" charset="0"/>
                <a:cs typeface="Times New Roman" panose="02020603050405020304" pitchFamily="18" charset="0"/>
              </a:rPr>
              <a:t>3. Trusting personal intuition to create and innovate </a:t>
            </a:r>
          </a:p>
          <a:p>
            <a:pPr lvl="1"/>
            <a:r>
              <a:rPr lang="en-US" sz="3200" i="1" dirty="0">
                <a:latin typeface="Calibri" panose="020F0502020204030204" pitchFamily="34" charset="0"/>
                <a:ea typeface="Calibri" panose="020F0502020204030204" pitchFamily="34" charset="0"/>
                <a:cs typeface="Times New Roman" panose="02020603050405020304" pitchFamily="18" charset="0"/>
              </a:rPr>
              <a:t>Incorporating that in organizational strategy and planning, namely in vision and mission.</a:t>
            </a:r>
          </a:p>
        </p:txBody>
      </p:sp>
      <p:sp>
        <p:nvSpPr>
          <p:cNvPr id="6" name="Rectangle 5">
            <a:extLst>
              <a:ext uri="{FF2B5EF4-FFF2-40B4-BE49-F238E27FC236}">
                <a16:creationId xmlns:a16="http://schemas.microsoft.com/office/drawing/2014/main" id="{D2AAC383-9050-1993-56C8-FF6788767D47}"/>
              </a:ext>
            </a:extLst>
          </p:cNvPr>
          <p:cNvSpPr/>
          <p:nvPr/>
        </p:nvSpPr>
        <p:spPr>
          <a:xfrm>
            <a:off x="5767388" y="2906821"/>
            <a:ext cx="5541818" cy="2246769"/>
          </a:xfrm>
          <a:prstGeom prst="rect">
            <a:avLst/>
          </a:prstGeom>
        </p:spPr>
        <p:txBody>
          <a:bodyPr wrap="square">
            <a:spAutoFit/>
          </a:bodyPr>
          <a:lstStyle/>
          <a:p>
            <a:r>
              <a:rPr lang="en-US" sz="2800" dirty="0">
                <a:solidFill>
                  <a:srgbClr val="3E4855"/>
                </a:solidFill>
              </a:rPr>
              <a:t>“Intuition is a very powerful thing, more powerful than intellect, in my opinion. That’s had a big impact on my work.”</a:t>
            </a:r>
          </a:p>
          <a:p>
            <a:pPr algn="r"/>
            <a:r>
              <a:rPr lang="en-US" sz="2800" dirty="0">
                <a:solidFill>
                  <a:srgbClr val="3E4855"/>
                </a:solidFill>
              </a:rPr>
              <a:t>-Steve Jobs</a:t>
            </a:r>
            <a:endParaRPr lang="en-US" sz="2800" dirty="0"/>
          </a:p>
        </p:txBody>
      </p:sp>
      <p:pic>
        <p:nvPicPr>
          <p:cNvPr id="1028" name="Picture 4" descr="Today Marks Steve Jobs' 66th Birthday as MacRumors Turns 21 - MacRumors">
            <a:extLst>
              <a:ext uri="{FF2B5EF4-FFF2-40B4-BE49-F238E27FC236}">
                <a16:creationId xmlns:a16="http://schemas.microsoft.com/office/drawing/2014/main" id="{7DE678E9-0813-7AFA-82F2-23C0C015BD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348328"/>
            <a:ext cx="4438650" cy="3328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5525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BB14B2-E1FE-9B08-BB84-DF1958F0510F}"/>
              </a:ext>
            </a:extLst>
          </p:cNvPr>
          <p:cNvSpPr txBox="1"/>
          <p:nvPr/>
        </p:nvSpPr>
        <p:spPr>
          <a:xfrm>
            <a:off x="579121" y="1872276"/>
            <a:ext cx="4224528" cy="2862322"/>
          </a:xfrm>
          <a:prstGeom prst="rect">
            <a:avLst/>
          </a:prstGeom>
          <a:noFill/>
        </p:spPr>
        <p:txBody>
          <a:bodyPr wrap="square" rtlCol="0">
            <a:spAutoFit/>
          </a:bodyPr>
          <a:lstStyle/>
          <a:p>
            <a:pPr marL="285750" indent="-285750">
              <a:buFont typeface="Arial" panose="020B0604020202020204" pitchFamily="34" charset="0"/>
              <a:buChar char="•"/>
            </a:pPr>
            <a:r>
              <a:rPr lang="en-US" sz="3600" b="1" dirty="0"/>
              <a:t>Know Yourself</a:t>
            </a:r>
            <a:endParaRPr lang="en-US" sz="3600" dirty="0"/>
          </a:p>
          <a:p>
            <a:pPr marL="285750" indent="-285750">
              <a:buFont typeface="Arial" panose="020B0604020202020204" pitchFamily="34" charset="0"/>
              <a:buChar char="•"/>
            </a:pPr>
            <a:r>
              <a:rPr lang="en-US" sz="3600" b="1" dirty="0"/>
              <a:t>Trust Yourself</a:t>
            </a:r>
            <a:endParaRPr lang="en-US" sz="3600" dirty="0"/>
          </a:p>
          <a:p>
            <a:pPr marL="285750" indent="-285750">
              <a:buFont typeface="Arial" panose="020B0604020202020204" pitchFamily="34" charset="0"/>
              <a:buChar char="•"/>
            </a:pPr>
            <a:r>
              <a:rPr lang="en-US" sz="3600" b="1" dirty="0"/>
              <a:t>Be Patient</a:t>
            </a:r>
            <a:endParaRPr lang="en-US" sz="3600" dirty="0"/>
          </a:p>
          <a:p>
            <a:pPr marL="285750" indent="-285750">
              <a:buFont typeface="Arial" panose="020B0604020202020204" pitchFamily="34" charset="0"/>
              <a:buChar char="•"/>
            </a:pPr>
            <a:r>
              <a:rPr lang="en-US" sz="3600" b="1" dirty="0"/>
              <a:t>Let Go of the “Need to Be Right”</a:t>
            </a:r>
            <a:endParaRPr lang="en-US" sz="3600" dirty="0"/>
          </a:p>
        </p:txBody>
      </p:sp>
      <p:pic>
        <p:nvPicPr>
          <p:cNvPr id="5" name="Picture 4">
            <a:extLst>
              <a:ext uri="{FF2B5EF4-FFF2-40B4-BE49-F238E27FC236}">
                <a16:creationId xmlns:a16="http://schemas.microsoft.com/office/drawing/2014/main" id="{71DF45B0-92BA-83B3-A616-DB90E7BA6D43}"/>
              </a:ext>
            </a:extLst>
          </p:cNvPr>
          <p:cNvPicPr>
            <a:picLocks noChangeAspect="1"/>
          </p:cNvPicPr>
          <p:nvPr/>
        </p:nvPicPr>
        <p:blipFill>
          <a:blip r:embed="rId2"/>
          <a:stretch>
            <a:fillRect/>
          </a:stretch>
        </p:blipFill>
        <p:spPr>
          <a:xfrm>
            <a:off x="5859318" y="1683544"/>
            <a:ext cx="5140340" cy="3490912"/>
          </a:xfrm>
          <a:prstGeom prst="rect">
            <a:avLst/>
          </a:prstGeom>
        </p:spPr>
      </p:pic>
      <p:sp>
        <p:nvSpPr>
          <p:cNvPr id="6" name="Rectangle 5">
            <a:extLst>
              <a:ext uri="{FF2B5EF4-FFF2-40B4-BE49-F238E27FC236}">
                <a16:creationId xmlns:a16="http://schemas.microsoft.com/office/drawing/2014/main" id="{AB1CE26F-BF24-E79D-81E3-1063FC404C4D}"/>
              </a:ext>
            </a:extLst>
          </p:cNvPr>
          <p:cNvSpPr/>
          <p:nvPr/>
        </p:nvSpPr>
        <p:spPr>
          <a:xfrm>
            <a:off x="579120" y="571346"/>
            <a:ext cx="11058698" cy="584775"/>
          </a:xfrm>
          <a:prstGeom prst="rect">
            <a:avLst/>
          </a:prstGeom>
        </p:spPr>
        <p:txBody>
          <a:bodyPr wrap="square">
            <a:spAutoFit/>
          </a:bodyPr>
          <a:lstStyle/>
          <a:p>
            <a:r>
              <a:rPr lang="en-US" sz="3200" b="1" dirty="0">
                <a:latin typeface="Calibri" panose="020F0502020204030204" pitchFamily="34" charset="0"/>
                <a:ea typeface="Calibri" panose="020F0502020204030204" pitchFamily="34" charset="0"/>
                <a:cs typeface="Times New Roman" panose="02020603050405020304" pitchFamily="18" charset="0"/>
              </a:rPr>
              <a:t>Channeling Your Intuition to Improve Business Decision-Making </a:t>
            </a:r>
            <a:endParaRPr lang="en-US" sz="3200" i="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31952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BB14B2-E1FE-9B08-BB84-DF1958F0510F}"/>
              </a:ext>
            </a:extLst>
          </p:cNvPr>
          <p:cNvSpPr txBox="1"/>
          <p:nvPr/>
        </p:nvSpPr>
        <p:spPr>
          <a:xfrm>
            <a:off x="1371219" y="1982004"/>
            <a:ext cx="9449562" cy="2708434"/>
          </a:xfrm>
          <a:prstGeom prst="rect">
            <a:avLst/>
          </a:prstGeom>
          <a:noFill/>
        </p:spPr>
        <p:txBody>
          <a:bodyPr wrap="square" rtlCol="0">
            <a:spAutoFit/>
          </a:bodyPr>
          <a:lstStyle/>
          <a:p>
            <a:pPr algn="ctr"/>
            <a:r>
              <a:rPr lang="en-US" sz="4400" b="1" dirty="0"/>
              <a:t>Know Yourself</a:t>
            </a:r>
          </a:p>
          <a:p>
            <a:pPr algn="ctr"/>
            <a:r>
              <a:rPr lang="en-US" sz="3600" dirty="0"/>
              <a:t>If you don’t know what you stand for, you can be pulled in any direction, and not necessarily the one that best serves you. </a:t>
            </a:r>
          </a:p>
          <a:p>
            <a:endParaRPr lang="en-US" dirty="0"/>
          </a:p>
        </p:txBody>
      </p:sp>
      <p:sp>
        <p:nvSpPr>
          <p:cNvPr id="6" name="Rectangle 5">
            <a:extLst>
              <a:ext uri="{FF2B5EF4-FFF2-40B4-BE49-F238E27FC236}">
                <a16:creationId xmlns:a16="http://schemas.microsoft.com/office/drawing/2014/main" id="{1FBEE7D1-58E8-B394-4786-CAD8C9170AF5}"/>
              </a:ext>
            </a:extLst>
          </p:cNvPr>
          <p:cNvSpPr/>
          <p:nvPr/>
        </p:nvSpPr>
        <p:spPr>
          <a:xfrm>
            <a:off x="579120" y="571346"/>
            <a:ext cx="11058698" cy="584775"/>
          </a:xfrm>
          <a:prstGeom prst="rect">
            <a:avLst/>
          </a:prstGeom>
        </p:spPr>
        <p:txBody>
          <a:bodyPr wrap="square">
            <a:spAutoFit/>
          </a:bodyPr>
          <a:lstStyle/>
          <a:p>
            <a:r>
              <a:rPr lang="en-US" sz="3200" b="1" dirty="0">
                <a:latin typeface="Calibri" panose="020F0502020204030204" pitchFamily="34" charset="0"/>
                <a:ea typeface="Calibri" panose="020F0502020204030204" pitchFamily="34" charset="0"/>
                <a:cs typeface="Times New Roman" panose="02020603050405020304" pitchFamily="18" charset="0"/>
              </a:rPr>
              <a:t>Channeling Your Intuition to Improve Business Decision-Making </a:t>
            </a:r>
            <a:endParaRPr lang="en-US" sz="3200" i="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72997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BB14B2-E1FE-9B08-BB84-DF1958F0510F}"/>
              </a:ext>
            </a:extLst>
          </p:cNvPr>
          <p:cNvSpPr txBox="1"/>
          <p:nvPr/>
        </p:nvSpPr>
        <p:spPr>
          <a:xfrm>
            <a:off x="1133475" y="2091732"/>
            <a:ext cx="9925050" cy="2431435"/>
          </a:xfrm>
          <a:prstGeom prst="rect">
            <a:avLst/>
          </a:prstGeom>
          <a:noFill/>
        </p:spPr>
        <p:txBody>
          <a:bodyPr wrap="square" rtlCol="0">
            <a:spAutoFit/>
          </a:bodyPr>
          <a:lstStyle/>
          <a:p>
            <a:pPr algn="ctr"/>
            <a:r>
              <a:rPr lang="en-US" sz="4400" b="1" dirty="0"/>
              <a:t>Trust Yourself</a:t>
            </a:r>
          </a:p>
          <a:p>
            <a:pPr algn="ctr"/>
            <a:r>
              <a:rPr lang="en-US" sz="3600" dirty="0"/>
              <a:t>Be willing to lean in if you feel a strong call to something, and don’t discount gut feelings of red flags.</a:t>
            </a:r>
          </a:p>
        </p:txBody>
      </p:sp>
      <p:sp>
        <p:nvSpPr>
          <p:cNvPr id="6" name="Rectangle 5">
            <a:extLst>
              <a:ext uri="{FF2B5EF4-FFF2-40B4-BE49-F238E27FC236}">
                <a16:creationId xmlns:a16="http://schemas.microsoft.com/office/drawing/2014/main" id="{D486E9CE-9D82-66E3-5B15-8DBAEBE58CD4}"/>
              </a:ext>
            </a:extLst>
          </p:cNvPr>
          <p:cNvSpPr/>
          <p:nvPr/>
        </p:nvSpPr>
        <p:spPr>
          <a:xfrm>
            <a:off x="579120" y="571346"/>
            <a:ext cx="11058698" cy="584775"/>
          </a:xfrm>
          <a:prstGeom prst="rect">
            <a:avLst/>
          </a:prstGeom>
        </p:spPr>
        <p:txBody>
          <a:bodyPr wrap="square">
            <a:spAutoFit/>
          </a:bodyPr>
          <a:lstStyle/>
          <a:p>
            <a:r>
              <a:rPr lang="en-US" sz="3200" b="1" dirty="0">
                <a:latin typeface="Calibri" panose="020F0502020204030204" pitchFamily="34" charset="0"/>
                <a:ea typeface="Calibri" panose="020F0502020204030204" pitchFamily="34" charset="0"/>
                <a:cs typeface="Times New Roman" panose="02020603050405020304" pitchFamily="18" charset="0"/>
              </a:rPr>
              <a:t>Channeling Your Intuition to Improve Business Decision-Making </a:t>
            </a:r>
            <a:endParaRPr lang="en-US" sz="3200" i="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8599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BB14B2-E1FE-9B08-BB84-DF1958F0510F}"/>
              </a:ext>
            </a:extLst>
          </p:cNvPr>
          <p:cNvSpPr txBox="1"/>
          <p:nvPr/>
        </p:nvSpPr>
        <p:spPr>
          <a:xfrm>
            <a:off x="950595" y="2042964"/>
            <a:ext cx="10290810" cy="1877437"/>
          </a:xfrm>
          <a:prstGeom prst="rect">
            <a:avLst/>
          </a:prstGeom>
          <a:noFill/>
        </p:spPr>
        <p:txBody>
          <a:bodyPr wrap="square" rtlCol="0">
            <a:spAutoFit/>
          </a:bodyPr>
          <a:lstStyle/>
          <a:p>
            <a:pPr algn="ctr"/>
            <a:r>
              <a:rPr lang="en-US" sz="4400" b="1" dirty="0"/>
              <a:t>Be Patient </a:t>
            </a:r>
          </a:p>
          <a:p>
            <a:pPr algn="ctr"/>
            <a:r>
              <a:rPr lang="en-US" sz="3600" dirty="0"/>
              <a:t>Sometimes the answers won’t come right away; don’t stress about it.</a:t>
            </a:r>
          </a:p>
        </p:txBody>
      </p:sp>
      <p:sp>
        <p:nvSpPr>
          <p:cNvPr id="6" name="Rectangle 5">
            <a:extLst>
              <a:ext uri="{FF2B5EF4-FFF2-40B4-BE49-F238E27FC236}">
                <a16:creationId xmlns:a16="http://schemas.microsoft.com/office/drawing/2014/main" id="{8A1B8C85-A460-9243-8EA9-35BA395C873E}"/>
              </a:ext>
            </a:extLst>
          </p:cNvPr>
          <p:cNvSpPr/>
          <p:nvPr/>
        </p:nvSpPr>
        <p:spPr>
          <a:xfrm>
            <a:off x="579120" y="571346"/>
            <a:ext cx="11058698" cy="584775"/>
          </a:xfrm>
          <a:prstGeom prst="rect">
            <a:avLst/>
          </a:prstGeom>
        </p:spPr>
        <p:txBody>
          <a:bodyPr wrap="square">
            <a:spAutoFit/>
          </a:bodyPr>
          <a:lstStyle/>
          <a:p>
            <a:r>
              <a:rPr lang="en-US" sz="3200" b="1" dirty="0">
                <a:latin typeface="Calibri" panose="020F0502020204030204" pitchFamily="34" charset="0"/>
                <a:ea typeface="Calibri" panose="020F0502020204030204" pitchFamily="34" charset="0"/>
                <a:cs typeface="Times New Roman" panose="02020603050405020304" pitchFamily="18" charset="0"/>
              </a:rPr>
              <a:t>Channeling Your Intuition to Improve Business Decision-Making </a:t>
            </a:r>
            <a:endParaRPr lang="en-US" sz="3200" i="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0631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BB14B2-E1FE-9B08-BB84-DF1958F0510F}"/>
              </a:ext>
            </a:extLst>
          </p:cNvPr>
          <p:cNvSpPr txBox="1"/>
          <p:nvPr/>
        </p:nvSpPr>
        <p:spPr>
          <a:xfrm>
            <a:off x="639699" y="2006388"/>
            <a:ext cx="10912602" cy="2431435"/>
          </a:xfrm>
          <a:prstGeom prst="rect">
            <a:avLst/>
          </a:prstGeom>
          <a:noFill/>
        </p:spPr>
        <p:txBody>
          <a:bodyPr wrap="square" rtlCol="0">
            <a:spAutoFit/>
          </a:bodyPr>
          <a:lstStyle/>
          <a:p>
            <a:pPr algn="ctr"/>
            <a:r>
              <a:rPr lang="en-US" sz="4400" b="1" dirty="0"/>
              <a:t>Let Go of the “Need to Be Right”</a:t>
            </a:r>
          </a:p>
          <a:p>
            <a:pPr algn="ctr"/>
            <a:r>
              <a:rPr lang="en-US" sz="3600" dirty="0"/>
              <a:t>Let go of the pressure that comes with black and white thinking—one choice will lead to success, or the wrong one will lead to failure. </a:t>
            </a:r>
          </a:p>
        </p:txBody>
      </p:sp>
      <p:sp>
        <p:nvSpPr>
          <p:cNvPr id="6" name="Rectangle 5">
            <a:extLst>
              <a:ext uri="{FF2B5EF4-FFF2-40B4-BE49-F238E27FC236}">
                <a16:creationId xmlns:a16="http://schemas.microsoft.com/office/drawing/2014/main" id="{0E65D563-F097-FB67-C0BA-3A7E9B7FAFFC}"/>
              </a:ext>
            </a:extLst>
          </p:cNvPr>
          <p:cNvSpPr/>
          <p:nvPr/>
        </p:nvSpPr>
        <p:spPr>
          <a:xfrm>
            <a:off x="579120" y="571346"/>
            <a:ext cx="11058698" cy="584775"/>
          </a:xfrm>
          <a:prstGeom prst="rect">
            <a:avLst/>
          </a:prstGeom>
        </p:spPr>
        <p:txBody>
          <a:bodyPr wrap="square">
            <a:spAutoFit/>
          </a:bodyPr>
          <a:lstStyle/>
          <a:p>
            <a:r>
              <a:rPr lang="en-US" sz="3200" b="1" dirty="0">
                <a:latin typeface="Calibri" panose="020F0502020204030204" pitchFamily="34" charset="0"/>
                <a:ea typeface="Calibri" panose="020F0502020204030204" pitchFamily="34" charset="0"/>
                <a:cs typeface="Times New Roman" panose="02020603050405020304" pitchFamily="18" charset="0"/>
              </a:rPr>
              <a:t>Channeling Your Intuition to Improve Business Decision-Making </a:t>
            </a:r>
            <a:endParaRPr lang="en-US" sz="3200" i="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2209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5C1DF8-37D5-1FE4-808E-955B387FA53A}"/>
              </a:ext>
            </a:extLst>
          </p:cNvPr>
          <p:cNvSpPr/>
          <p:nvPr/>
        </p:nvSpPr>
        <p:spPr>
          <a:xfrm>
            <a:off x="579120" y="571346"/>
            <a:ext cx="11058698" cy="584775"/>
          </a:xfrm>
          <a:prstGeom prst="rect">
            <a:avLst/>
          </a:prstGeom>
        </p:spPr>
        <p:txBody>
          <a:bodyPr wrap="square">
            <a:spAutoFit/>
          </a:bodyPr>
          <a:lstStyle/>
          <a:p>
            <a:r>
              <a:rPr lang="en-US" sz="3200" b="1" dirty="0">
                <a:latin typeface="Calibri" panose="020F0502020204030204" pitchFamily="34" charset="0"/>
                <a:ea typeface="Calibri" panose="020F0502020204030204" pitchFamily="34" charset="0"/>
                <a:cs typeface="Times New Roman" panose="02020603050405020304" pitchFamily="18" charset="0"/>
              </a:rPr>
              <a:t>Channeling Your Intuition to Improve Business Decision-Making </a:t>
            </a:r>
            <a:endParaRPr lang="en-US" sz="3200"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6ABB14B2-E1FE-9B08-BB84-DF1958F0510F}"/>
              </a:ext>
            </a:extLst>
          </p:cNvPr>
          <p:cNvSpPr txBox="1"/>
          <p:nvPr/>
        </p:nvSpPr>
        <p:spPr>
          <a:xfrm>
            <a:off x="579121" y="1872276"/>
            <a:ext cx="4139184" cy="2862322"/>
          </a:xfrm>
          <a:prstGeom prst="rect">
            <a:avLst/>
          </a:prstGeom>
          <a:noFill/>
        </p:spPr>
        <p:txBody>
          <a:bodyPr wrap="square" rtlCol="0">
            <a:spAutoFit/>
          </a:bodyPr>
          <a:lstStyle/>
          <a:p>
            <a:pPr marL="285750" indent="-285750">
              <a:buFont typeface="Arial" panose="020B0604020202020204" pitchFamily="34" charset="0"/>
              <a:buChar char="•"/>
            </a:pPr>
            <a:r>
              <a:rPr lang="en-US" sz="3600" b="1" dirty="0"/>
              <a:t>Know Yourself</a:t>
            </a:r>
            <a:endParaRPr lang="en-US" sz="3600" dirty="0"/>
          </a:p>
          <a:p>
            <a:pPr marL="285750" indent="-285750">
              <a:buFont typeface="Arial" panose="020B0604020202020204" pitchFamily="34" charset="0"/>
              <a:buChar char="•"/>
            </a:pPr>
            <a:r>
              <a:rPr lang="en-US" sz="3600" b="1" dirty="0"/>
              <a:t>Trust Yourself</a:t>
            </a:r>
            <a:endParaRPr lang="en-US" sz="3600" dirty="0"/>
          </a:p>
          <a:p>
            <a:pPr marL="285750" indent="-285750">
              <a:buFont typeface="Arial" panose="020B0604020202020204" pitchFamily="34" charset="0"/>
              <a:buChar char="•"/>
            </a:pPr>
            <a:r>
              <a:rPr lang="en-US" sz="3600" b="1" dirty="0"/>
              <a:t>Be Patient</a:t>
            </a:r>
            <a:endParaRPr lang="en-US" sz="3600" dirty="0"/>
          </a:p>
          <a:p>
            <a:pPr marL="285750" indent="-285750">
              <a:buFont typeface="Arial" panose="020B0604020202020204" pitchFamily="34" charset="0"/>
              <a:buChar char="•"/>
            </a:pPr>
            <a:r>
              <a:rPr lang="en-US" sz="3600" b="1" dirty="0"/>
              <a:t>Let Go of the “Need to Be Right”</a:t>
            </a:r>
            <a:endParaRPr lang="en-US" sz="3600" dirty="0"/>
          </a:p>
        </p:txBody>
      </p:sp>
      <p:pic>
        <p:nvPicPr>
          <p:cNvPr id="5" name="Picture 4">
            <a:extLst>
              <a:ext uri="{FF2B5EF4-FFF2-40B4-BE49-F238E27FC236}">
                <a16:creationId xmlns:a16="http://schemas.microsoft.com/office/drawing/2014/main" id="{71DF45B0-92BA-83B3-A616-DB90E7BA6D43}"/>
              </a:ext>
            </a:extLst>
          </p:cNvPr>
          <p:cNvPicPr>
            <a:picLocks noChangeAspect="1"/>
          </p:cNvPicPr>
          <p:nvPr/>
        </p:nvPicPr>
        <p:blipFill>
          <a:blip r:embed="rId2"/>
          <a:stretch>
            <a:fillRect/>
          </a:stretch>
        </p:blipFill>
        <p:spPr>
          <a:xfrm>
            <a:off x="5859318" y="1683544"/>
            <a:ext cx="5140340" cy="3490912"/>
          </a:xfrm>
          <a:prstGeom prst="rect">
            <a:avLst/>
          </a:prstGeom>
        </p:spPr>
      </p:pic>
    </p:spTree>
    <p:extLst>
      <p:ext uri="{BB962C8B-B14F-4D97-AF65-F5344CB8AC3E}">
        <p14:creationId xmlns:p14="http://schemas.microsoft.com/office/powerpoint/2010/main" val="12219961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0D87E-0A4D-B3D6-AE31-34522BBB1CBA}"/>
              </a:ext>
            </a:extLst>
          </p:cNvPr>
          <p:cNvSpPr>
            <a:spLocks noGrp="1"/>
          </p:cNvSpPr>
          <p:nvPr>
            <p:ph type="title"/>
          </p:nvPr>
        </p:nvSpPr>
        <p:spPr>
          <a:xfrm>
            <a:off x="838200" y="1011301"/>
            <a:ext cx="10515600" cy="4401947"/>
          </a:xfrm>
        </p:spPr>
        <p:txBody>
          <a:bodyPr/>
          <a:lstStyle/>
          <a:p>
            <a:r>
              <a:rPr lang="en-US" b="1" dirty="0">
                <a:latin typeface="Calibri" panose="020F0502020204030204" pitchFamily="34" charset="0"/>
                <a:ea typeface="Calibri" panose="020F0502020204030204" pitchFamily="34" charset="0"/>
                <a:cs typeface="Times New Roman" panose="02020603050405020304" pitchFamily="18" charset="0"/>
              </a:rPr>
              <a:t>Incorporating intuition in organizational strategy and planning, namely in vision and mission.</a:t>
            </a:r>
            <a:br>
              <a:rPr lang="en-US" i="1" dirty="0">
                <a:latin typeface="Calibri" panose="020F0502020204030204" pitchFamily="34" charset="0"/>
                <a:ea typeface="Calibri" panose="020F0502020204030204" pitchFamily="34" charset="0"/>
                <a:cs typeface="Times New Roman" panose="02020603050405020304" pitchFamily="18" charset="0"/>
              </a:rPr>
            </a:br>
            <a:endParaRPr lang="en-US" dirty="0"/>
          </a:p>
        </p:txBody>
      </p:sp>
    </p:spTree>
    <p:extLst>
      <p:ext uri="{BB962C8B-B14F-4D97-AF65-F5344CB8AC3E}">
        <p14:creationId xmlns:p14="http://schemas.microsoft.com/office/powerpoint/2010/main" val="1168720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B327C-42B5-8349-BF6C-B11BB99D1C4C}"/>
              </a:ext>
            </a:extLst>
          </p:cNvPr>
          <p:cNvSpPr>
            <a:spLocks noGrp="1"/>
          </p:cNvSpPr>
          <p:nvPr>
            <p:ph type="title"/>
          </p:nvPr>
        </p:nvSpPr>
        <p:spPr/>
        <p:txBody>
          <a:bodyPr/>
          <a:lstStyle/>
          <a:p>
            <a:r>
              <a:rPr lang="en-US" b="1" dirty="0">
                <a:solidFill>
                  <a:srgbClr val="CCAC40"/>
                </a:solidFill>
              </a:rPr>
              <a:t>Learning Outcomes</a:t>
            </a:r>
          </a:p>
        </p:txBody>
      </p:sp>
      <p:sp>
        <p:nvSpPr>
          <p:cNvPr id="3" name="Content Placeholder 2">
            <a:extLst>
              <a:ext uri="{FF2B5EF4-FFF2-40B4-BE49-F238E27FC236}">
                <a16:creationId xmlns:a16="http://schemas.microsoft.com/office/drawing/2014/main" id="{D273A853-612D-5D4A-972B-F6622E3E5F08}"/>
              </a:ext>
            </a:extLst>
          </p:cNvPr>
          <p:cNvSpPr>
            <a:spLocks noGrp="1"/>
          </p:cNvSpPr>
          <p:nvPr>
            <p:ph idx="1"/>
          </p:nvPr>
        </p:nvSpPr>
        <p:spPr>
          <a:xfrm>
            <a:off x="597569" y="1568952"/>
            <a:ext cx="10515600" cy="4351338"/>
          </a:xfrm>
        </p:spPr>
        <p:txBody>
          <a:bodyPr>
            <a:normAutofit/>
          </a:bodyPr>
          <a:lstStyle/>
          <a:p>
            <a:pPr fontAlgn="base"/>
            <a:r>
              <a:rPr lang="en-US" dirty="0"/>
              <a:t>Explore lessons learned throughout a career defined by championing breakthrough solutions and innovations </a:t>
            </a:r>
            <a:r>
              <a:rPr lang="en-US" sz="2000" dirty="0"/>
              <a:t>to tackle some of the world’s most pressing transportation challenges.</a:t>
            </a:r>
          </a:p>
          <a:p>
            <a:pPr fontAlgn="base"/>
            <a:r>
              <a:rPr lang="en-US" dirty="0"/>
              <a:t>Learn how to channel passion for the job to reach success, </a:t>
            </a:r>
            <a:r>
              <a:rPr lang="en-US" sz="2000" dirty="0"/>
              <a:t>and to explore the importance of including the passion factor in your organization’s vision, mission, and culture.</a:t>
            </a:r>
          </a:p>
          <a:p>
            <a:pPr fontAlgn="base"/>
            <a:r>
              <a:rPr lang="en-US" dirty="0"/>
              <a:t>Discuss the importance of trusting personal intuition (to create and innovate) </a:t>
            </a:r>
            <a:r>
              <a:rPr lang="en-US" sz="2000" dirty="0"/>
              <a:t>and incorporating that in organizational strategy and planning, namely in vision and mission.</a:t>
            </a:r>
          </a:p>
          <a:p>
            <a:pPr fontAlgn="base"/>
            <a:r>
              <a:rPr lang="en-US" dirty="0"/>
              <a:t>Identify the importance of efficiently managing time and deadlines </a:t>
            </a:r>
            <a:r>
              <a:rPr lang="en-US" sz="2000" dirty="0"/>
              <a:t>to enhance performance and productivity.</a:t>
            </a:r>
          </a:p>
        </p:txBody>
      </p:sp>
    </p:spTree>
    <p:extLst>
      <p:ext uri="{BB962C8B-B14F-4D97-AF65-F5344CB8AC3E}">
        <p14:creationId xmlns:p14="http://schemas.microsoft.com/office/powerpoint/2010/main" val="1463615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B327C-42B5-8349-BF6C-B11BB99D1C4C}"/>
              </a:ext>
            </a:extLst>
          </p:cNvPr>
          <p:cNvSpPr>
            <a:spLocks noGrp="1"/>
          </p:cNvSpPr>
          <p:nvPr>
            <p:ph type="title"/>
          </p:nvPr>
        </p:nvSpPr>
        <p:spPr/>
        <p:txBody>
          <a:bodyPr/>
          <a:lstStyle/>
          <a:p>
            <a:r>
              <a:rPr lang="en-US" b="1" dirty="0">
                <a:solidFill>
                  <a:srgbClr val="CCAC40"/>
                </a:solidFill>
              </a:rPr>
              <a:t>Breakout Rooms: #2</a:t>
            </a:r>
          </a:p>
        </p:txBody>
      </p:sp>
      <p:sp>
        <p:nvSpPr>
          <p:cNvPr id="3" name="Content Placeholder 2">
            <a:extLst>
              <a:ext uri="{FF2B5EF4-FFF2-40B4-BE49-F238E27FC236}">
                <a16:creationId xmlns:a16="http://schemas.microsoft.com/office/drawing/2014/main" id="{D273A853-612D-5D4A-972B-F6622E3E5F08}"/>
              </a:ext>
            </a:extLst>
          </p:cNvPr>
          <p:cNvSpPr>
            <a:spLocks noGrp="1"/>
          </p:cNvSpPr>
          <p:nvPr>
            <p:ph idx="1"/>
          </p:nvPr>
        </p:nvSpPr>
        <p:spPr>
          <a:xfrm>
            <a:off x="597568" y="1568952"/>
            <a:ext cx="10952747" cy="4351338"/>
          </a:xfrm>
        </p:spPr>
        <p:txBody>
          <a:bodyPr>
            <a:normAutofit/>
          </a:bodyPr>
          <a:lstStyle/>
          <a:p>
            <a:pPr marL="514350" indent="-514350" fontAlgn="base">
              <a:buFont typeface="+mj-lt"/>
              <a:buAutoNum type="arabicPeriod" startAt="3"/>
            </a:pPr>
            <a:r>
              <a:rPr lang="en-US" dirty="0"/>
              <a:t>Trusting personal intuition to create and innovate</a:t>
            </a:r>
          </a:p>
          <a:p>
            <a:pPr lvl="1" fontAlgn="base"/>
            <a:r>
              <a:rPr lang="en-US" dirty="0"/>
              <a:t>Incorporating that in organizational strategy and planning, namely in vision and mission.</a:t>
            </a:r>
          </a:p>
          <a:p>
            <a:pPr marL="457200" lvl="1" indent="0" fontAlgn="base">
              <a:buNone/>
            </a:pPr>
            <a:endParaRPr lang="en-US" dirty="0"/>
          </a:p>
          <a:p>
            <a:pPr marL="457200" lvl="1" indent="0" fontAlgn="base">
              <a:buNone/>
            </a:pPr>
            <a:r>
              <a:rPr lang="en-US" sz="2800" b="1" i="1" dirty="0">
                <a:solidFill>
                  <a:schemeClr val="dk1"/>
                </a:solidFill>
                <a:latin typeface="Raleway"/>
                <a:sym typeface="Raleway"/>
              </a:rPr>
              <a:t>How have you used intuition in your career decision-making? </a:t>
            </a:r>
          </a:p>
          <a:p>
            <a:pPr marL="457200" lvl="1" indent="0" fontAlgn="base">
              <a:buNone/>
            </a:pPr>
            <a:r>
              <a:rPr lang="en-US" sz="2800" b="1" i="1" dirty="0">
                <a:solidFill>
                  <a:schemeClr val="dk1"/>
                </a:solidFill>
                <a:latin typeface="Raleway"/>
                <a:sym typeface="Raleway"/>
              </a:rPr>
              <a:t>How would you use it differently, based on what you just learned?</a:t>
            </a:r>
          </a:p>
        </p:txBody>
      </p:sp>
    </p:spTree>
    <p:extLst>
      <p:ext uri="{BB962C8B-B14F-4D97-AF65-F5344CB8AC3E}">
        <p14:creationId xmlns:p14="http://schemas.microsoft.com/office/powerpoint/2010/main" val="1158071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B327C-42B5-8349-BF6C-B11BB99D1C4C}"/>
              </a:ext>
            </a:extLst>
          </p:cNvPr>
          <p:cNvSpPr>
            <a:spLocks noGrp="1"/>
          </p:cNvSpPr>
          <p:nvPr>
            <p:ph type="title"/>
          </p:nvPr>
        </p:nvSpPr>
        <p:spPr/>
        <p:txBody>
          <a:bodyPr/>
          <a:lstStyle/>
          <a:p>
            <a:r>
              <a:rPr lang="en-US" b="1" dirty="0">
                <a:solidFill>
                  <a:srgbClr val="CCAC40"/>
                </a:solidFill>
              </a:rPr>
              <a:t>Agenda</a:t>
            </a:r>
          </a:p>
        </p:txBody>
      </p:sp>
      <p:sp>
        <p:nvSpPr>
          <p:cNvPr id="3" name="Content Placeholder 2">
            <a:extLst>
              <a:ext uri="{FF2B5EF4-FFF2-40B4-BE49-F238E27FC236}">
                <a16:creationId xmlns:a16="http://schemas.microsoft.com/office/drawing/2014/main" id="{D273A853-612D-5D4A-972B-F6622E3E5F08}"/>
              </a:ext>
            </a:extLst>
          </p:cNvPr>
          <p:cNvSpPr>
            <a:spLocks noGrp="1"/>
          </p:cNvSpPr>
          <p:nvPr>
            <p:ph idx="1"/>
          </p:nvPr>
        </p:nvSpPr>
        <p:spPr>
          <a:xfrm>
            <a:off x="597568" y="1568952"/>
            <a:ext cx="10952747" cy="4351338"/>
          </a:xfrm>
        </p:spPr>
        <p:txBody>
          <a:bodyPr>
            <a:normAutofit/>
          </a:bodyPr>
          <a:lstStyle/>
          <a:p>
            <a:pPr marL="514350" indent="-514350" fontAlgn="base">
              <a:buFont typeface="+mj-lt"/>
              <a:buAutoNum type="arabicPeriod"/>
            </a:pPr>
            <a:r>
              <a:rPr lang="en-US" dirty="0"/>
              <a:t>Lessons learned throughout a career defined by championing breakthrough solutions and innovations</a:t>
            </a:r>
          </a:p>
          <a:p>
            <a:pPr marL="514350" indent="-514350" fontAlgn="base">
              <a:buFont typeface="+mj-lt"/>
              <a:buAutoNum type="arabicPeriod"/>
            </a:pPr>
            <a:r>
              <a:rPr lang="en-US" dirty="0"/>
              <a:t>Channeling passion for the job to reach success</a:t>
            </a:r>
          </a:p>
          <a:p>
            <a:pPr lvl="1" fontAlgn="base"/>
            <a:r>
              <a:rPr lang="en-US" dirty="0"/>
              <a:t>Including the passion factor in organization’s vision, mission, and culture</a:t>
            </a:r>
          </a:p>
          <a:p>
            <a:pPr marL="514350" indent="-514350" fontAlgn="base">
              <a:buFont typeface="+mj-lt"/>
              <a:buAutoNum type="arabicPeriod"/>
            </a:pPr>
            <a:r>
              <a:rPr lang="en-US" dirty="0"/>
              <a:t>Trusting personal intuition to create and innovate</a:t>
            </a:r>
          </a:p>
          <a:p>
            <a:pPr lvl="1" fontAlgn="base"/>
            <a:r>
              <a:rPr lang="en-US" dirty="0"/>
              <a:t>Incorporating that in organizational strategy and planning, namely in vision and mission.</a:t>
            </a:r>
          </a:p>
          <a:p>
            <a:pPr marL="514350" indent="-514350" fontAlgn="base">
              <a:buFont typeface="+mj-lt"/>
              <a:buAutoNum type="arabicPeriod"/>
            </a:pPr>
            <a:r>
              <a:rPr lang="en-US" dirty="0">
                <a:highlight>
                  <a:srgbClr val="E4CC7C"/>
                </a:highlight>
              </a:rPr>
              <a:t>Efficiently managing time and deadlines to enhance performance and productivity.</a:t>
            </a:r>
          </a:p>
        </p:txBody>
      </p:sp>
    </p:spTree>
    <p:extLst>
      <p:ext uri="{BB962C8B-B14F-4D97-AF65-F5344CB8AC3E}">
        <p14:creationId xmlns:p14="http://schemas.microsoft.com/office/powerpoint/2010/main" val="10073106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5C1DF8-37D5-1FE4-808E-955B387FA53A}"/>
              </a:ext>
            </a:extLst>
          </p:cNvPr>
          <p:cNvSpPr/>
          <p:nvPr/>
        </p:nvSpPr>
        <p:spPr>
          <a:xfrm>
            <a:off x="579120" y="571346"/>
            <a:ext cx="11058698" cy="1077218"/>
          </a:xfrm>
          <a:prstGeom prst="rect">
            <a:avLst/>
          </a:prstGeom>
        </p:spPr>
        <p:txBody>
          <a:bodyPr wrap="square">
            <a:spAutoFit/>
          </a:bodyPr>
          <a:lstStyle/>
          <a:p>
            <a:r>
              <a:rPr lang="en-US" sz="3200" b="1" dirty="0">
                <a:latin typeface="Calibri" panose="020F0502020204030204" pitchFamily="34" charset="0"/>
                <a:ea typeface="Calibri" panose="020F0502020204030204" pitchFamily="34" charset="0"/>
                <a:cs typeface="Times New Roman" panose="02020603050405020304" pitchFamily="18" charset="0"/>
              </a:rPr>
              <a:t>4. Efficiently managing time and deadlines to enhance performance and productivity.</a:t>
            </a:r>
          </a:p>
        </p:txBody>
      </p:sp>
      <p:sp>
        <p:nvSpPr>
          <p:cNvPr id="3" name="Rectangle 2">
            <a:extLst>
              <a:ext uri="{FF2B5EF4-FFF2-40B4-BE49-F238E27FC236}">
                <a16:creationId xmlns:a16="http://schemas.microsoft.com/office/drawing/2014/main" id="{EFE53D74-C54D-5309-81C9-58FF2D8CF356}"/>
              </a:ext>
            </a:extLst>
          </p:cNvPr>
          <p:cNvSpPr/>
          <p:nvPr/>
        </p:nvSpPr>
        <p:spPr>
          <a:xfrm>
            <a:off x="579120" y="2246263"/>
            <a:ext cx="4821555" cy="2677656"/>
          </a:xfrm>
          <a:prstGeom prst="rect">
            <a:avLst/>
          </a:prstGeom>
        </p:spPr>
        <p:txBody>
          <a:bodyPr wrap="square">
            <a:spAutoFit/>
          </a:bodyPr>
          <a:lstStyle/>
          <a:p>
            <a:pPr marR="0" lvl="0" fontAlgn="base">
              <a:spcBef>
                <a:spcPts val="0"/>
              </a:spcBef>
              <a:spcAft>
                <a:spcPts val="0"/>
              </a:spcAft>
            </a:pPr>
            <a:r>
              <a:rPr lang="en-US" sz="2400" dirty="0">
                <a:solidFill>
                  <a:srgbClr val="000000"/>
                </a:solidFill>
                <a:latin typeface="Calibri" panose="020F0502020204030204" pitchFamily="34" charset="0"/>
                <a:ea typeface="Times New Roman" panose="02020603050405020304" pitchFamily="18" charset="0"/>
              </a:rPr>
              <a:t>Time management is the strategy of planning out your available time and controlling the amount of time you spend on specific tasks in order to work more efficiently. Without strong time management, your work and wellbeing can suffer.</a:t>
            </a:r>
            <a:endParaRPr lang="en-US" sz="2400" dirty="0">
              <a:latin typeface="Times New Roman" panose="02020603050405020304" pitchFamily="18" charset="0"/>
              <a:ea typeface="Times New Roman" panose="02020603050405020304" pitchFamily="18" charset="0"/>
            </a:endParaRPr>
          </a:p>
        </p:txBody>
      </p:sp>
      <p:pic>
        <p:nvPicPr>
          <p:cNvPr id="3074" name="Picture 2" descr="Time management for personal life: a fully booked calendar">
            <a:extLst>
              <a:ext uri="{FF2B5EF4-FFF2-40B4-BE49-F238E27FC236}">
                <a16:creationId xmlns:a16="http://schemas.microsoft.com/office/drawing/2014/main" id="{81D4ECF4-5EAF-FFC9-02C2-418530E096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4175" y="1885951"/>
            <a:ext cx="5658705" cy="3449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8504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D3D6C4-CC6D-4B6B-E715-B473A57F2E33}"/>
              </a:ext>
            </a:extLst>
          </p:cNvPr>
          <p:cNvSpPr/>
          <p:nvPr/>
        </p:nvSpPr>
        <p:spPr>
          <a:xfrm>
            <a:off x="587585" y="644009"/>
            <a:ext cx="6386428" cy="584775"/>
          </a:xfrm>
          <a:prstGeom prst="rect">
            <a:avLst/>
          </a:prstGeom>
        </p:spPr>
        <p:txBody>
          <a:bodyPr wrap="none">
            <a:spAutoFit/>
          </a:bodyPr>
          <a:lstStyle/>
          <a:p>
            <a:r>
              <a:rPr lang="en-US" sz="3200" b="1" dirty="0">
                <a:solidFill>
                  <a:srgbClr val="433B3E"/>
                </a:solidFill>
                <a:latin typeface="Calibri" panose="020F0502020204030204" pitchFamily="34" charset="0"/>
                <a:ea typeface="Times New Roman" panose="02020603050405020304" pitchFamily="18" charset="0"/>
              </a:rPr>
              <a:t>Benefits of Mastering your Calendar:</a:t>
            </a:r>
            <a:endParaRPr lang="en-US" sz="3200" b="1" dirty="0">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E0A5344B-6CF3-F968-69BD-63FFB42C17BD}"/>
              </a:ext>
            </a:extLst>
          </p:cNvPr>
          <p:cNvSpPr txBox="1"/>
          <p:nvPr/>
        </p:nvSpPr>
        <p:spPr>
          <a:xfrm>
            <a:off x="587585" y="1529334"/>
            <a:ext cx="5055978" cy="4370427"/>
          </a:xfrm>
          <a:prstGeom prst="rect">
            <a:avLst/>
          </a:prstGeom>
          <a:noFill/>
        </p:spPr>
        <p:txBody>
          <a:bodyPr wrap="square" rtlCol="0">
            <a:spAutoFit/>
          </a:bodyPr>
          <a:lstStyle/>
          <a:p>
            <a:pPr lvl="0"/>
            <a:r>
              <a:rPr lang="en-US" sz="2000" b="1" dirty="0">
                <a:solidFill>
                  <a:srgbClr val="D4AF37"/>
                </a:solidFill>
              </a:rPr>
              <a:t>Enhanced Performance: </a:t>
            </a:r>
            <a:r>
              <a:rPr lang="en-US" sz="2000" dirty="0"/>
              <a:t>Mastering your calendar will help you enhance your performance as you will get a better idea of everything you need to accomplish and how long each task should take. </a:t>
            </a:r>
          </a:p>
          <a:p>
            <a:r>
              <a:rPr lang="en-US" sz="2000" b="1" dirty="0"/>
              <a:t> </a:t>
            </a:r>
            <a:endParaRPr lang="en-US" sz="2000" dirty="0"/>
          </a:p>
          <a:p>
            <a:pPr lvl="0"/>
            <a:r>
              <a:rPr lang="en-US" sz="2000" b="1" dirty="0">
                <a:solidFill>
                  <a:srgbClr val="D4AF37"/>
                </a:solidFill>
              </a:rPr>
              <a:t>Better Work Delivered: </a:t>
            </a:r>
            <a:r>
              <a:rPr lang="en-US" sz="2000" dirty="0"/>
              <a:t>Not racing to meet a deadline means you can put more effort and thought into your work. </a:t>
            </a:r>
          </a:p>
          <a:p>
            <a:r>
              <a:rPr lang="en-US" sz="2000" b="1" dirty="0"/>
              <a:t> </a:t>
            </a:r>
            <a:endParaRPr lang="en-US" sz="2000" dirty="0"/>
          </a:p>
          <a:p>
            <a:pPr lvl="0"/>
            <a:r>
              <a:rPr lang="en-US" sz="2000" b="1" dirty="0">
                <a:solidFill>
                  <a:srgbClr val="D4AF37"/>
                </a:solidFill>
              </a:rPr>
              <a:t>Decreased Stress: </a:t>
            </a:r>
            <a:r>
              <a:rPr lang="en-US" sz="2000" dirty="0"/>
              <a:t>Giving yourself enough time to accomplish a task can help reduce your stress levels.</a:t>
            </a:r>
          </a:p>
          <a:p>
            <a:endParaRPr lang="en-US" dirty="0"/>
          </a:p>
        </p:txBody>
      </p:sp>
      <p:sp>
        <p:nvSpPr>
          <p:cNvPr id="6" name="Rectangle 5">
            <a:extLst>
              <a:ext uri="{FF2B5EF4-FFF2-40B4-BE49-F238E27FC236}">
                <a16:creationId xmlns:a16="http://schemas.microsoft.com/office/drawing/2014/main" id="{3529FFC7-4195-C08F-F640-1A111441AB31}"/>
              </a:ext>
            </a:extLst>
          </p:cNvPr>
          <p:cNvSpPr/>
          <p:nvPr/>
        </p:nvSpPr>
        <p:spPr>
          <a:xfrm>
            <a:off x="5805488" y="1514475"/>
            <a:ext cx="5798927" cy="4093428"/>
          </a:xfrm>
          <a:prstGeom prst="rect">
            <a:avLst/>
          </a:prstGeom>
        </p:spPr>
        <p:txBody>
          <a:bodyPr wrap="square">
            <a:spAutoFit/>
          </a:bodyPr>
          <a:lstStyle/>
          <a:p>
            <a:r>
              <a:rPr lang="en-US" sz="2000" b="1" dirty="0">
                <a:solidFill>
                  <a:srgbClr val="D4AF37"/>
                </a:solidFill>
              </a:rPr>
              <a:t>Improved Career Opportunities: </a:t>
            </a:r>
            <a:r>
              <a:rPr lang="en-US" sz="2000" dirty="0"/>
              <a:t>Being a more reliable employee who submits high-quality work on time improves your reputation and can create new career opportunities.</a:t>
            </a:r>
          </a:p>
          <a:p>
            <a:pPr lvl="0"/>
            <a:endParaRPr lang="en-US" sz="2000" b="1" dirty="0">
              <a:solidFill>
                <a:srgbClr val="D4AF37"/>
              </a:solidFill>
            </a:endParaRPr>
          </a:p>
          <a:p>
            <a:pPr lvl="0"/>
            <a:r>
              <a:rPr lang="en-US" sz="2000" b="1" dirty="0">
                <a:solidFill>
                  <a:srgbClr val="D4AF37"/>
                </a:solidFill>
              </a:rPr>
              <a:t>Boosted Confidence: </a:t>
            </a:r>
            <a:r>
              <a:rPr lang="en-US" sz="2000" dirty="0"/>
              <a:t>Successfully meeting your deadlines will help you feel a sense of accomplishment and confidence in your abilities. </a:t>
            </a:r>
          </a:p>
          <a:p>
            <a:pPr lvl="0"/>
            <a:endParaRPr lang="en-US" sz="2000" b="1" dirty="0"/>
          </a:p>
          <a:p>
            <a:pPr lvl="0"/>
            <a:r>
              <a:rPr lang="en-US" sz="2000" b="1" dirty="0">
                <a:solidFill>
                  <a:srgbClr val="D4AF37"/>
                </a:solidFill>
              </a:rPr>
              <a:t>Greater Efficiency:</a:t>
            </a:r>
            <a:r>
              <a:rPr lang="en-US" sz="2000" b="1" dirty="0"/>
              <a:t> </a:t>
            </a:r>
            <a:r>
              <a:rPr lang="en-US" sz="2000" dirty="0"/>
              <a:t>Understanding how to manage your time effectively makes you more focused and allows you to accomplish more with less time available. </a:t>
            </a:r>
          </a:p>
        </p:txBody>
      </p:sp>
    </p:spTree>
    <p:extLst>
      <p:ext uri="{BB962C8B-B14F-4D97-AF65-F5344CB8AC3E}">
        <p14:creationId xmlns:p14="http://schemas.microsoft.com/office/powerpoint/2010/main" val="21173024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D3D6C4-CC6D-4B6B-E715-B473A57F2E33}"/>
              </a:ext>
            </a:extLst>
          </p:cNvPr>
          <p:cNvSpPr/>
          <p:nvPr/>
        </p:nvSpPr>
        <p:spPr>
          <a:xfrm>
            <a:off x="587585" y="644009"/>
            <a:ext cx="6386428" cy="584775"/>
          </a:xfrm>
          <a:prstGeom prst="rect">
            <a:avLst/>
          </a:prstGeom>
        </p:spPr>
        <p:txBody>
          <a:bodyPr wrap="none">
            <a:spAutoFit/>
          </a:bodyPr>
          <a:lstStyle/>
          <a:p>
            <a:r>
              <a:rPr lang="en-US" sz="3200" b="1" dirty="0">
                <a:solidFill>
                  <a:srgbClr val="433B3E"/>
                </a:solidFill>
                <a:latin typeface="Calibri" panose="020F0502020204030204" pitchFamily="34" charset="0"/>
                <a:ea typeface="Times New Roman" panose="02020603050405020304" pitchFamily="18" charset="0"/>
              </a:rPr>
              <a:t>Benefits of Mastering your Calendar:</a:t>
            </a:r>
            <a:endParaRPr lang="en-US" sz="3200" b="1" dirty="0">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E0A5344B-6CF3-F968-69BD-63FFB42C17BD}"/>
              </a:ext>
            </a:extLst>
          </p:cNvPr>
          <p:cNvSpPr txBox="1"/>
          <p:nvPr/>
        </p:nvSpPr>
        <p:spPr>
          <a:xfrm>
            <a:off x="1144349" y="2114109"/>
            <a:ext cx="9903301" cy="2585323"/>
          </a:xfrm>
          <a:prstGeom prst="rect">
            <a:avLst/>
          </a:prstGeom>
          <a:noFill/>
        </p:spPr>
        <p:txBody>
          <a:bodyPr wrap="square" rtlCol="0">
            <a:spAutoFit/>
          </a:bodyPr>
          <a:lstStyle/>
          <a:p>
            <a:pPr lvl="0"/>
            <a:r>
              <a:rPr lang="en-US" sz="3600" b="1" dirty="0">
                <a:solidFill>
                  <a:srgbClr val="D4AF37"/>
                </a:solidFill>
              </a:rPr>
              <a:t>Enhanced Performance: </a:t>
            </a:r>
            <a:r>
              <a:rPr lang="en-US" sz="3600" dirty="0"/>
              <a:t>Mastering your calendar will help you enhance your performance as you will get a better idea of everything you need to accomplish and how long each task should take. </a:t>
            </a:r>
          </a:p>
          <a:p>
            <a:endParaRPr lang="en-US" dirty="0"/>
          </a:p>
        </p:txBody>
      </p:sp>
    </p:spTree>
    <p:extLst>
      <p:ext uri="{BB962C8B-B14F-4D97-AF65-F5344CB8AC3E}">
        <p14:creationId xmlns:p14="http://schemas.microsoft.com/office/powerpoint/2010/main" val="1033838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D3D6C4-CC6D-4B6B-E715-B473A57F2E33}"/>
              </a:ext>
            </a:extLst>
          </p:cNvPr>
          <p:cNvSpPr/>
          <p:nvPr/>
        </p:nvSpPr>
        <p:spPr>
          <a:xfrm>
            <a:off x="587585" y="644009"/>
            <a:ext cx="6386428" cy="584775"/>
          </a:xfrm>
          <a:prstGeom prst="rect">
            <a:avLst/>
          </a:prstGeom>
        </p:spPr>
        <p:txBody>
          <a:bodyPr wrap="none">
            <a:spAutoFit/>
          </a:bodyPr>
          <a:lstStyle/>
          <a:p>
            <a:r>
              <a:rPr lang="en-US" sz="3200" b="1" dirty="0">
                <a:solidFill>
                  <a:srgbClr val="433B3E"/>
                </a:solidFill>
                <a:latin typeface="Calibri" panose="020F0502020204030204" pitchFamily="34" charset="0"/>
                <a:ea typeface="Times New Roman" panose="02020603050405020304" pitchFamily="18" charset="0"/>
              </a:rPr>
              <a:t>Benefits of Mastering your Calendar:</a:t>
            </a:r>
            <a:endParaRPr lang="en-US" sz="3200" b="1" dirty="0">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E0A5344B-6CF3-F968-69BD-63FFB42C17BD}"/>
              </a:ext>
            </a:extLst>
          </p:cNvPr>
          <p:cNvSpPr txBox="1"/>
          <p:nvPr/>
        </p:nvSpPr>
        <p:spPr>
          <a:xfrm>
            <a:off x="1342057" y="2171886"/>
            <a:ext cx="9063043" cy="1754326"/>
          </a:xfrm>
          <a:prstGeom prst="rect">
            <a:avLst/>
          </a:prstGeom>
          <a:noFill/>
        </p:spPr>
        <p:txBody>
          <a:bodyPr wrap="square" rtlCol="0">
            <a:spAutoFit/>
          </a:bodyPr>
          <a:lstStyle/>
          <a:p>
            <a:pPr lvl="0"/>
            <a:r>
              <a:rPr lang="en-US" sz="3600" b="1" dirty="0">
                <a:solidFill>
                  <a:srgbClr val="D4AF37"/>
                </a:solidFill>
              </a:rPr>
              <a:t>Better Work Delivered: </a:t>
            </a:r>
            <a:r>
              <a:rPr lang="en-US" sz="3600" dirty="0"/>
              <a:t>Not racing to meet a deadline means you can put more effort and thought into your work. </a:t>
            </a:r>
          </a:p>
        </p:txBody>
      </p:sp>
    </p:spTree>
    <p:extLst>
      <p:ext uri="{BB962C8B-B14F-4D97-AF65-F5344CB8AC3E}">
        <p14:creationId xmlns:p14="http://schemas.microsoft.com/office/powerpoint/2010/main" val="34013469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D3D6C4-CC6D-4B6B-E715-B473A57F2E33}"/>
              </a:ext>
            </a:extLst>
          </p:cNvPr>
          <p:cNvSpPr/>
          <p:nvPr/>
        </p:nvSpPr>
        <p:spPr>
          <a:xfrm>
            <a:off x="587585" y="644009"/>
            <a:ext cx="6386428" cy="584775"/>
          </a:xfrm>
          <a:prstGeom prst="rect">
            <a:avLst/>
          </a:prstGeom>
        </p:spPr>
        <p:txBody>
          <a:bodyPr wrap="none">
            <a:spAutoFit/>
          </a:bodyPr>
          <a:lstStyle/>
          <a:p>
            <a:r>
              <a:rPr lang="en-US" sz="3200" b="1" dirty="0">
                <a:solidFill>
                  <a:srgbClr val="433B3E"/>
                </a:solidFill>
                <a:latin typeface="Calibri" panose="020F0502020204030204" pitchFamily="34" charset="0"/>
                <a:ea typeface="Times New Roman" panose="02020603050405020304" pitchFamily="18" charset="0"/>
              </a:rPr>
              <a:t>Benefits of Mastering your Calendar:</a:t>
            </a:r>
            <a:endParaRPr lang="en-US" sz="3200" b="1" dirty="0">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E0A5344B-6CF3-F968-69BD-63FFB42C17BD}"/>
              </a:ext>
            </a:extLst>
          </p:cNvPr>
          <p:cNvSpPr txBox="1"/>
          <p:nvPr/>
        </p:nvSpPr>
        <p:spPr>
          <a:xfrm>
            <a:off x="1353703" y="2171886"/>
            <a:ext cx="8593486" cy="2031325"/>
          </a:xfrm>
          <a:prstGeom prst="rect">
            <a:avLst/>
          </a:prstGeom>
          <a:noFill/>
        </p:spPr>
        <p:txBody>
          <a:bodyPr wrap="square" rtlCol="0">
            <a:spAutoFit/>
          </a:bodyPr>
          <a:lstStyle/>
          <a:p>
            <a:pPr lvl="0"/>
            <a:r>
              <a:rPr lang="en-US" sz="3600" b="1" dirty="0">
                <a:solidFill>
                  <a:srgbClr val="D4AF37"/>
                </a:solidFill>
              </a:rPr>
              <a:t>Decreased Stress: </a:t>
            </a:r>
            <a:r>
              <a:rPr lang="en-US" sz="3600" dirty="0"/>
              <a:t>Giving yourself enough time to accomplish a task can help reduce your stress levels.</a:t>
            </a:r>
          </a:p>
          <a:p>
            <a:endParaRPr lang="en-US" dirty="0"/>
          </a:p>
        </p:txBody>
      </p:sp>
    </p:spTree>
    <p:extLst>
      <p:ext uri="{BB962C8B-B14F-4D97-AF65-F5344CB8AC3E}">
        <p14:creationId xmlns:p14="http://schemas.microsoft.com/office/powerpoint/2010/main" val="31332564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D3D6C4-CC6D-4B6B-E715-B473A57F2E33}"/>
              </a:ext>
            </a:extLst>
          </p:cNvPr>
          <p:cNvSpPr/>
          <p:nvPr/>
        </p:nvSpPr>
        <p:spPr>
          <a:xfrm>
            <a:off x="587585" y="644009"/>
            <a:ext cx="6386428" cy="584775"/>
          </a:xfrm>
          <a:prstGeom prst="rect">
            <a:avLst/>
          </a:prstGeom>
        </p:spPr>
        <p:txBody>
          <a:bodyPr wrap="none">
            <a:spAutoFit/>
          </a:bodyPr>
          <a:lstStyle/>
          <a:p>
            <a:r>
              <a:rPr lang="en-US" sz="3200" b="1" dirty="0">
                <a:solidFill>
                  <a:srgbClr val="433B3E"/>
                </a:solidFill>
                <a:latin typeface="Calibri" panose="020F0502020204030204" pitchFamily="34" charset="0"/>
                <a:ea typeface="Times New Roman" panose="02020603050405020304" pitchFamily="18" charset="0"/>
              </a:rPr>
              <a:t>Benefits of Mastering your Calendar:</a:t>
            </a:r>
            <a:endParaRPr lang="en-US" sz="3200" b="1" dirty="0">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3529FFC7-4195-C08F-F640-1A111441AB31}"/>
              </a:ext>
            </a:extLst>
          </p:cNvPr>
          <p:cNvSpPr/>
          <p:nvPr/>
        </p:nvSpPr>
        <p:spPr>
          <a:xfrm>
            <a:off x="1261583" y="1909890"/>
            <a:ext cx="9427011" cy="2308324"/>
          </a:xfrm>
          <a:prstGeom prst="rect">
            <a:avLst/>
          </a:prstGeom>
        </p:spPr>
        <p:txBody>
          <a:bodyPr wrap="square">
            <a:spAutoFit/>
          </a:bodyPr>
          <a:lstStyle/>
          <a:p>
            <a:r>
              <a:rPr lang="en-US" sz="3600" b="1" dirty="0">
                <a:solidFill>
                  <a:srgbClr val="D4AF37"/>
                </a:solidFill>
              </a:rPr>
              <a:t>Improved Career Opportunities: </a:t>
            </a:r>
            <a:r>
              <a:rPr lang="en-US" sz="3600" dirty="0"/>
              <a:t>Being a more reliable employee who submits high-quality work on time improves your reputation and can create new career opportunities.</a:t>
            </a:r>
          </a:p>
        </p:txBody>
      </p:sp>
    </p:spTree>
    <p:extLst>
      <p:ext uri="{BB962C8B-B14F-4D97-AF65-F5344CB8AC3E}">
        <p14:creationId xmlns:p14="http://schemas.microsoft.com/office/powerpoint/2010/main" val="37541113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D3D6C4-CC6D-4B6B-E715-B473A57F2E33}"/>
              </a:ext>
            </a:extLst>
          </p:cNvPr>
          <p:cNvSpPr/>
          <p:nvPr/>
        </p:nvSpPr>
        <p:spPr>
          <a:xfrm>
            <a:off x="587585" y="644009"/>
            <a:ext cx="6386428" cy="584775"/>
          </a:xfrm>
          <a:prstGeom prst="rect">
            <a:avLst/>
          </a:prstGeom>
        </p:spPr>
        <p:txBody>
          <a:bodyPr wrap="none">
            <a:spAutoFit/>
          </a:bodyPr>
          <a:lstStyle/>
          <a:p>
            <a:r>
              <a:rPr lang="en-US" sz="3200" b="1" dirty="0">
                <a:solidFill>
                  <a:srgbClr val="433B3E"/>
                </a:solidFill>
                <a:latin typeface="Calibri" panose="020F0502020204030204" pitchFamily="34" charset="0"/>
                <a:ea typeface="Times New Roman" panose="02020603050405020304" pitchFamily="18" charset="0"/>
              </a:rPr>
              <a:t>Benefits of Mastering your Calendar:</a:t>
            </a:r>
            <a:endParaRPr lang="en-US" sz="3200" b="1" dirty="0">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3529FFC7-4195-C08F-F640-1A111441AB31}"/>
              </a:ext>
            </a:extLst>
          </p:cNvPr>
          <p:cNvSpPr/>
          <p:nvPr/>
        </p:nvSpPr>
        <p:spPr>
          <a:xfrm>
            <a:off x="1244879" y="2070530"/>
            <a:ext cx="9702241" cy="1754326"/>
          </a:xfrm>
          <a:prstGeom prst="rect">
            <a:avLst/>
          </a:prstGeom>
        </p:spPr>
        <p:txBody>
          <a:bodyPr wrap="square">
            <a:spAutoFit/>
          </a:bodyPr>
          <a:lstStyle/>
          <a:p>
            <a:pPr lvl="0"/>
            <a:r>
              <a:rPr lang="en-US" sz="3600" b="1" dirty="0">
                <a:solidFill>
                  <a:srgbClr val="D4AF37"/>
                </a:solidFill>
              </a:rPr>
              <a:t>Boosted Confidence: </a:t>
            </a:r>
            <a:r>
              <a:rPr lang="en-US" sz="3600" dirty="0"/>
              <a:t>Successfully meeting your deadlines will help you feel a sense of accomplishment and confidence in your abilities. </a:t>
            </a:r>
          </a:p>
        </p:txBody>
      </p:sp>
    </p:spTree>
    <p:extLst>
      <p:ext uri="{BB962C8B-B14F-4D97-AF65-F5344CB8AC3E}">
        <p14:creationId xmlns:p14="http://schemas.microsoft.com/office/powerpoint/2010/main" val="37208878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D3D6C4-CC6D-4B6B-E715-B473A57F2E33}"/>
              </a:ext>
            </a:extLst>
          </p:cNvPr>
          <p:cNvSpPr/>
          <p:nvPr/>
        </p:nvSpPr>
        <p:spPr>
          <a:xfrm>
            <a:off x="587585" y="644009"/>
            <a:ext cx="6386428" cy="584775"/>
          </a:xfrm>
          <a:prstGeom prst="rect">
            <a:avLst/>
          </a:prstGeom>
        </p:spPr>
        <p:txBody>
          <a:bodyPr wrap="none">
            <a:spAutoFit/>
          </a:bodyPr>
          <a:lstStyle/>
          <a:p>
            <a:r>
              <a:rPr lang="en-US" sz="3200" b="1" dirty="0">
                <a:solidFill>
                  <a:srgbClr val="433B3E"/>
                </a:solidFill>
                <a:latin typeface="Calibri" panose="020F0502020204030204" pitchFamily="34" charset="0"/>
                <a:ea typeface="Times New Roman" panose="02020603050405020304" pitchFamily="18" charset="0"/>
              </a:rPr>
              <a:t>Benefits of Mastering your Calendar:</a:t>
            </a:r>
            <a:endParaRPr lang="en-US" sz="3200" b="1" dirty="0">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3529FFC7-4195-C08F-F640-1A111441AB31}"/>
              </a:ext>
            </a:extLst>
          </p:cNvPr>
          <p:cNvSpPr/>
          <p:nvPr/>
        </p:nvSpPr>
        <p:spPr>
          <a:xfrm>
            <a:off x="1418839" y="1987538"/>
            <a:ext cx="9739312" cy="2308324"/>
          </a:xfrm>
          <a:prstGeom prst="rect">
            <a:avLst/>
          </a:prstGeom>
        </p:spPr>
        <p:txBody>
          <a:bodyPr wrap="square">
            <a:spAutoFit/>
          </a:bodyPr>
          <a:lstStyle/>
          <a:p>
            <a:pPr lvl="0"/>
            <a:r>
              <a:rPr lang="en-US" sz="3600" b="1" dirty="0">
                <a:solidFill>
                  <a:srgbClr val="D4AF37"/>
                </a:solidFill>
              </a:rPr>
              <a:t>Greater Efficiency:</a:t>
            </a:r>
            <a:r>
              <a:rPr lang="en-US" sz="3600" b="1" dirty="0"/>
              <a:t> </a:t>
            </a:r>
            <a:r>
              <a:rPr lang="en-US" sz="3600" dirty="0"/>
              <a:t>Understanding how to manage your time effectively makes you more focused and allows you to accomplish more with less time available. </a:t>
            </a:r>
          </a:p>
        </p:txBody>
      </p:sp>
    </p:spTree>
    <p:extLst>
      <p:ext uri="{BB962C8B-B14F-4D97-AF65-F5344CB8AC3E}">
        <p14:creationId xmlns:p14="http://schemas.microsoft.com/office/powerpoint/2010/main" val="2972630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B327C-42B5-8349-BF6C-B11BB99D1C4C}"/>
              </a:ext>
            </a:extLst>
          </p:cNvPr>
          <p:cNvSpPr>
            <a:spLocks noGrp="1"/>
          </p:cNvSpPr>
          <p:nvPr>
            <p:ph type="title"/>
          </p:nvPr>
        </p:nvSpPr>
        <p:spPr/>
        <p:txBody>
          <a:bodyPr/>
          <a:lstStyle/>
          <a:p>
            <a:r>
              <a:rPr lang="en-US" b="1" dirty="0">
                <a:solidFill>
                  <a:srgbClr val="CCAC40"/>
                </a:solidFill>
              </a:rPr>
              <a:t>Agenda</a:t>
            </a:r>
          </a:p>
        </p:txBody>
      </p:sp>
      <p:sp>
        <p:nvSpPr>
          <p:cNvPr id="3" name="Content Placeholder 2">
            <a:extLst>
              <a:ext uri="{FF2B5EF4-FFF2-40B4-BE49-F238E27FC236}">
                <a16:creationId xmlns:a16="http://schemas.microsoft.com/office/drawing/2014/main" id="{D273A853-612D-5D4A-972B-F6622E3E5F08}"/>
              </a:ext>
            </a:extLst>
          </p:cNvPr>
          <p:cNvSpPr>
            <a:spLocks noGrp="1"/>
          </p:cNvSpPr>
          <p:nvPr>
            <p:ph idx="1"/>
          </p:nvPr>
        </p:nvSpPr>
        <p:spPr>
          <a:xfrm>
            <a:off x="597568" y="1568952"/>
            <a:ext cx="10952747" cy="4351338"/>
          </a:xfrm>
        </p:spPr>
        <p:txBody>
          <a:bodyPr>
            <a:normAutofit/>
          </a:bodyPr>
          <a:lstStyle/>
          <a:p>
            <a:pPr marL="514350" indent="-514350" fontAlgn="base">
              <a:buFont typeface="+mj-lt"/>
              <a:buAutoNum type="arabicPeriod"/>
            </a:pPr>
            <a:r>
              <a:rPr lang="en-US" dirty="0">
                <a:highlight>
                  <a:srgbClr val="E4CC7C"/>
                </a:highlight>
              </a:rPr>
              <a:t>Lessons learned throughout a career defined by championing breakthrough solutions and innovations</a:t>
            </a:r>
          </a:p>
          <a:p>
            <a:pPr marL="514350" indent="-514350" fontAlgn="base">
              <a:buFont typeface="+mj-lt"/>
              <a:buAutoNum type="arabicPeriod"/>
            </a:pPr>
            <a:r>
              <a:rPr lang="en-US" dirty="0"/>
              <a:t>Channeling passion for the job to reach success</a:t>
            </a:r>
          </a:p>
          <a:p>
            <a:pPr lvl="1" fontAlgn="base"/>
            <a:r>
              <a:rPr lang="en-US" dirty="0"/>
              <a:t>Including the passion factor in organization’s vision, mission, and culture</a:t>
            </a:r>
          </a:p>
          <a:p>
            <a:pPr marL="514350" indent="-514350" fontAlgn="base">
              <a:buFont typeface="+mj-lt"/>
              <a:buAutoNum type="arabicPeriod"/>
            </a:pPr>
            <a:r>
              <a:rPr lang="en-US" dirty="0"/>
              <a:t>Trusting personal intuition to create and innovate</a:t>
            </a:r>
          </a:p>
          <a:p>
            <a:pPr lvl="1" fontAlgn="base"/>
            <a:r>
              <a:rPr lang="en-US" dirty="0"/>
              <a:t>Incorporating that in organizational strategy and planning, namely in vision and mission.</a:t>
            </a:r>
          </a:p>
          <a:p>
            <a:pPr marL="514350" indent="-514350" fontAlgn="base">
              <a:buFont typeface="+mj-lt"/>
              <a:buAutoNum type="arabicPeriod"/>
            </a:pPr>
            <a:r>
              <a:rPr lang="en-US" dirty="0"/>
              <a:t>Efficiently managing time and deadlines to enhance performance and productivity.</a:t>
            </a:r>
          </a:p>
        </p:txBody>
      </p:sp>
    </p:spTree>
    <p:extLst>
      <p:ext uri="{BB962C8B-B14F-4D97-AF65-F5344CB8AC3E}">
        <p14:creationId xmlns:p14="http://schemas.microsoft.com/office/powerpoint/2010/main" val="30421413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D3D6C4-CC6D-4B6B-E715-B473A57F2E33}"/>
              </a:ext>
            </a:extLst>
          </p:cNvPr>
          <p:cNvSpPr/>
          <p:nvPr/>
        </p:nvSpPr>
        <p:spPr>
          <a:xfrm>
            <a:off x="587585" y="644009"/>
            <a:ext cx="6386428" cy="584775"/>
          </a:xfrm>
          <a:prstGeom prst="rect">
            <a:avLst/>
          </a:prstGeom>
        </p:spPr>
        <p:txBody>
          <a:bodyPr wrap="none">
            <a:spAutoFit/>
          </a:bodyPr>
          <a:lstStyle/>
          <a:p>
            <a:r>
              <a:rPr lang="en-US" sz="3200" b="1" dirty="0">
                <a:solidFill>
                  <a:srgbClr val="433B3E"/>
                </a:solidFill>
                <a:latin typeface="Calibri" panose="020F0502020204030204" pitchFamily="34" charset="0"/>
                <a:ea typeface="Times New Roman" panose="02020603050405020304" pitchFamily="18" charset="0"/>
              </a:rPr>
              <a:t>Benefits of Mastering your Calendar:</a:t>
            </a:r>
            <a:endParaRPr lang="en-US" sz="3200" b="1" dirty="0">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E0A5344B-6CF3-F968-69BD-63FFB42C17BD}"/>
              </a:ext>
            </a:extLst>
          </p:cNvPr>
          <p:cNvSpPr txBox="1"/>
          <p:nvPr/>
        </p:nvSpPr>
        <p:spPr>
          <a:xfrm>
            <a:off x="587585" y="1529334"/>
            <a:ext cx="5055978" cy="4370427"/>
          </a:xfrm>
          <a:prstGeom prst="rect">
            <a:avLst/>
          </a:prstGeom>
          <a:noFill/>
        </p:spPr>
        <p:txBody>
          <a:bodyPr wrap="square" rtlCol="0">
            <a:spAutoFit/>
          </a:bodyPr>
          <a:lstStyle/>
          <a:p>
            <a:pPr lvl="0"/>
            <a:r>
              <a:rPr lang="en-US" sz="2000" b="1" dirty="0">
                <a:solidFill>
                  <a:srgbClr val="D4AF37"/>
                </a:solidFill>
              </a:rPr>
              <a:t>Enhanced Performance: </a:t>
            </a:r>
            <a:r>
              <a:rPr lang="en-US" sz="2000" dirty="0"/>
              <a:t>Mastering your calendar will help you enhance your performance as you will get a better idea of everything you need to accomplish and how long each task should take. </a:t>
            </a:r>
          </a:p>
          <a:p>
            <a:r>
              <a:rPr lang="en-US" sz="2000" b="1" dirty="0"/>
              <a:t> </a:t>
            </a:r>
            <a:endParaRPr lang="en-US" sz="2000" dirty="0"/>
          </a:p>
          <a:p>
            <a:pPr lvl="0"/>
            <a:r>
              <a:rPr lang="en-US" sz="2000" b="1" dirty="0">
                <a:solidFill>
                  <a:srgbClr val="D4AF37"/>
                </a:solidFill>
              </a:rPr>
              <a:t>Better Work Delivered: </a:t>
            </a:r>
            <a:r>
              <a:rPr lang="en-US" sz="2000" dirty="0"/>
              <a:t>Not racing to meet a deadline means you can put more effort and thought into your work. </a:t>
            </a:r>
          </a:p>
          <a:p>
            <a:r>
              <a:rPr lang="en-US" sz="2000" b="1" dirty="0"/>
              <a:t> </a:t>
            </a:r>
            <a:endParaRPr lang="en-US" sz="2000" dirty="0"/>
          </a:p>
          <a:p>
            <a:pPr lvl="0"/>
            <a:r>
              <a:rPr lang="en-US" sz="2000" b="1" dirty="0">
                <a:solidFill>
                  <a:srgbClr val="D4AF37"/>
                </a:solidFill>
              </a:rPr>
              <a:t>Decreased Stress: </a:t>
            </a:r>
            <a:r>
              <a:rPr lang="en-US" sz="2000" dirty="0"/>
              <a:t>Giving yourself enough time to accomplish a task can help reduce your stress levels.</a:t>
            </a:r>
          </a:p>
          <a:p>
            <a:endParaRPr lang="en-US" dirty="0"/>
          </a:p>
        </p:txBody>
      </p:sp>
      <p:sp>
        <p:nvSpPr>
          <p:cNvPr id="6" name="Rectangle 5">
            <a:extLst>
              <a:ext uri="{FF2B5EF4-FFF2-40B4-BE49-F238E27FC236}">
                <a16:creationId xmlns:a16="http://schemas.microsoft.com/office/drawing/2014/main" id="{3529FFC7-4195-C08F-F640-1A111441AB31}"/>
              </a:ext>
            </a:extLst>
          </p:cNvPr>
          <p:cNvSpPr/>
          <p:nvPr/>
        </p:nvSpPr>
        <p:spPr>
          <a:xfrm>
            <a:off x="5805488" y="1514475"/>
            <a:ext cx="5798927" cy="4093428"/>
          </a:xfrm>
          <a:prstGeom prst="rect">
            <a:avLst/>
          </a:prstGeom>
        </p:spPr>
        <p:txBody>
          <a:bodyPr wrap="square">
            <a:spAutoFit/>
          </a:bodyPr>
          <a:lstStyle/>
          <a:p>
            <a:r>
              <a:rPr lang="en-US" sz="2000" b="1" dirty="0">
                <a:solidFill>
                  <a:srgbClr val="D4AF37"/>
                </a:solidFill>
              </a:rPr>
              <a:t>Improved Career Opportunities: </a:t>
            </a:r>
            <a:r>
              <a:rPr lang="en-US" sz="2000" dirty="0"/>
              <a:t>Being a more reliable employee who submits high-quality work on time improves your reputation and can create new career opportunities.</a:t>
            </a:r>
          </a:p>
          <a:p>
            <a:pPr lvl="0"/>
            <a:endParaRPr lang="en-US" sz="2000" b="1" dirty="0">
              <a:solidFill>
                <a:srgbClr val="D4AF37"/>
              </a:solidFill>
            </a:endParaRPr>
          </a:p>
          <a:p>
            <a:pPr lvl="0"/>
            <a:r>
              <a:rPr lang="en-US" sz="2000" b="1" dirty="0">
                <a:solidFill>
                  <a:srgbClr val="D4AF37"/>
                </a:solidFill>
              </a:rPr>
              <a:t>Boosted Confidence: </a:t>
            </a:r>
            <a:r>
              <a:rPr lang="en-US" sz="2000" dirty="0"/>
              <a:t>Successfully meeting your deadlines will help you feel a sense of accomplishment and confidence in your abilities. </a:t>
            </a:r>
          </a:p>
          <a:p>
            <a:pPr lvl="0"/>
            <a:endParaRPr lang="en-US" sz="2000" b="1" dirty="0"/>
          </a:p>
          <a:p>
            <a:pPr lvl="0"/>
            <a:r>
              <a:rPr lang="en-US" sz="2000" b="1" dirty="0">
                <a:solidFill>
                  <a:srgbClr val="D4AF37"/>
                </a:solidFill>
              </a:rPr>
              <a:t>Greater Efficiency:</a:t>
            </a:r>
            <a:r>
              <a:rPr lang="en-US" sz="2000" b="1" dirty="0"/>
              <a:t> </a:t>
            </a:r>
            <a:r>
              <a:rPr lang="en-US" sz="2000" dirty="0"/>
              <a:t>Understanding how to manage your time effectively makes you more focused and allows you to accomplish more with less time available. </a:t>
            </a:r>
          </a:p>
        </p:txBody>
      </p:sp>
    </p:spTree>
    <p:extLst>
      <p:ext uri="{BB962C8B-B14F-4D97-AF65-F5344CB8AC3E}">
        <p14:creationId xmlns:p14="http://schemas.microsoft.com/office/powerpoint/2010/main" val="3632910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D3D6C4-CC6D-4B6B-E715-B473A57F2E33}"/>
              </a:ext>
            </a:extLst>
          </p:cNvPr>
          <p:cNvSpPr/>
          <p:nvPr/>
        </p:nvSpPr>
        <p:spPr>
          <a:xfrm>
            <a:off x="587585" y="644009"/>
            <a:ext cx="5055978" cy="584775"/>
          </a:xfrm>
          <a:prstGeom prst="rect">
            <a:avLst/>
          </a:prstGeom>
        </p:spPr>
        <p:txBody>
          <a:bodyPr wrap="square">
            <a:spAutoFit/>
          </a:bodyPr>
          <a:lstStyle/>
          <a:p>
            <a:r>
              <a:rPr lang="en-US" sz="3200" b="1" dirty="0">
                <a:solidFill>
                  <a:srgbClr val="433B3E"/>
                </a:solidFill>
                <a:latin typeface="Calibri" panose="020F0502020204030204" pitchFamily="34" charset="0"/>
                <a:ea typeface="Times New Roman" panose="02020603050405020304" pitchFamily="18" charset="0"/>
              </a:rPr>
              <a:t>The Basics Go a Long Way…</a:t>
            </a:r>
            <a:endParaRPr lang="en-US" sz="3200" b="1" dirty="0">
              <a:latin typeface="Times New Roman" panose="02020603050405020304" pitchFamily="18" charset="0"/>
              <a:ea typeface="Times New Roman" panose="02020603050405020304" pitchFamily="18" charset="0"/>
            </a:endParaRPr>
          </a:p>
        </p:txBody>
      </p:sp>
      <p:sp>
        <p:nvSpPr>
          <p:cNvPr id="2" name="Rectangle 1">
            <a:extLst>
              <a:ext uri="{FF2B5EF4-FFF2-40B4-BE49-F238E27FC236}">
                <a16:creationId xmlns:a16="http://schemas.microsoft.com/office/drawing/2014/main" id="{B4CAAF3F-BA91-D37D-9E5F-88E99EA94281}"/>
              </a:ext>
            </a:extLst>
          </p:cNvPr>
          <p:cNvSpPr/>
          <p:nvPr/>
        </p:nvSpPr>
        <p:spPr>
          <a:xfrm>
            <a:off x="587585" y="1491079"/>
            <a:ext cx="6096000" cy="4247317"/>
          </a:xfrm>
          <a:prstGeom prst="rect">
            <a:avLst/>
          </a:prstGeom>
        </p:spPr>
        <p:txBody>
          <a:bodyPr>
            <a:spAutoFit/>
          </a:bodyPr>
          <a:lstStyle/>
          <a:p>
            <a:pPr fontAlgn="base"/>
            <a:r>
              <a:rPr lang="en-US" b="1" dirty="0">
                <a:solidFill>
                  <a:srgbClr val="D4AF37"/>
                </a:solidFill>
                <a:latin typeface="Calibri" panose="020F0502020204030204" pitchFamily="34" charset="0"/>
                <a:ea typeface="Times New Roman" panose="02020603050405020304" pitchFamily="18" charset="0"/>
              </a:rPr>
              <a:t>Plan Ahead: </a:t>
            </a:r>
            <a:r>
              <a:rPr lang="en-US" dirty="0">
                <a:solidFill>
                  <a:srgbClr val="433B3E"/>
                </a:solidFill>
                <a:latin typeface="Calibri" panose="020F0502020204030204" pitchFamily="34" charset="0"/>
                <a:ea typeface="Times New Roman" panose="02020603050405020304" pitchFamily="18" charset="0"/>
              </a:rPr>
              <a:t>Save your most important and challenging tasks for when your productivity is highest.</a:t>
            </a:r>
            <a:endParaRPr lang="en-US" dirty="0">
              <a:latin typeface="Times New Roman" panose="02020603050405020304" pitchFamily="18" charset="0"/>
              <a:ea typeface="Times New Roman" panose="02020603050405020304" pitchFamily="18" charset="0"/>
            </a:endParaRPr>
          </a:p>
          <a:p>
            <a:pPr fontAlgn="base"/>
            <a:r>
              <a:rPr lang="en-US" dirty="0">
                <a:solidFill>
                  <a:srgbClr val="433B3E"/>
                </a:solidFill>
                <a:latin typeface="Calibri" panose="020F0502020204030204" pitchFamily="34"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fontAlgn="base"/>
            <a:r>
              <a:rPr lang="en-US" b="1" dirty="0">
                <a:solidFill>
                  <a:srgbClr val="D4AF37"/>
                </a:solidFill>
                <a:latin typeface="Calibri" panose="020F0502020204030204" pitchFamily="34" charset="0"/>
                <a:ea typeface="Times New Roman" panose="02020603050405020304" pitchFamily="18" charset="0"/>
              </a:rPr>
              <a:t>Prioritize Tasks:</a:t>
            </a:r>
            <a:r>
              <a:rPr lang="en-US" dirty="0">
                <a:solidFill>
                  <a:srgbClr val="D4AF37"/>
                </a:solidFill>
                <a:latin typeface="Calibri" panose="020F0502020204030204" pitchFamily="34" charset="0"/>
                <a:ea typeface="Times New Roman" panose="02020603050405020304" pitchFamily="18" charset="0"/>
              </a:rPr>
              <a:t> </a:t>
            </a:r>
            <a:r>
              <a:rPr lang="en-US" dirty="0">
                <a:solidFill>
                  <a:srgbClr val="433B3E"/>
                </a:solidFill>
                <a:latin typeface="Calibri" panose="020F0502020204030204" pitchFamily="34" charset="0"/>
                <a:ea typeface="Times New Roman" panose="02020603050405020304" pitchFamily="18" charset="0"/>
              </a:rPr>
              <a:t>Determine what tasks are the most urgent and important and make those your top priority for the day.</a:t>
            </a:r>
            <a:endParaRPr lang="en-US" dirty="0">
              <a:latin typeface="Times New Roman" panose="02020603050405020304" pitchFamily="18" charset="0"/>
              <a:ea typeface="Times New Roman" panose="02020603050405020304" pitchFamily="18" charset="0"/>
            </a:endParaRPr>
          </a:p>
          <a:p>
            <a:pPr fontAlgn="base"/>
            <a:r>
              <a:rPr lang="en-US" b="1" dirty="0">
                <a:solidFill>
                  <a:srgbClr val="433B3E"/>
                </a:solidFill>
                <a:latin typeface="Calibri" panose="020F0502020204030204" pitchFamily="34"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fontAlgn="base"/>
            <a:r>
              <a:rPr lang="en-US" b="1" dirty="0">
                <a:solidFill>
                  <a:srgbClr val="D4AF37"/>
                </a:solidFill>
                <a:latin typeface="Calibri" panose="020F0502020204030204" pitchFamily="34" charset="0"/>
                <a:ea typeface="Times New Roman" panose="02020603050405020304" pitchFamily="18" charset="0"/>
              </a:rPr>
              <a:t>Eliminate Distraction: </a:t>
            </a:r>
            <a:r>
              <a:rPr lang="en-US" dirty="0">
                <a:solidFill>
                  <a:srgbClr val="433B3E"/>
                </a:solidFill>
                <a:latin typeface="Calibri" panose="020F0502020204030204" pitchFamily="34" charset="0"/>
                <a:ea typeface="Times New Roman" panose="02020603050405020304" pitchFamily="18" charset="0"/>
              </a:rPr>
              <a:t>Social media, phones and disruptive coworkers can all distract you from your priorities and derail your schedule.</a:t>
            </a:r>
            <a:endParaRPr lang="en-US" dirty="0">
              <a:latin typeface="Times New Roman" panose="02020603050405020304" pitchFamily="18" charset="0"/>
              <a:ea typeface="Times New Roman" panose="02020603050405020304" pitchFamily="18" charset="0"/>
            </a:endParaRPr>
          </a:p>
          <a:p>
            <a:pPr fontAlgn="base"/>
            <a:r>
              <a:rPr lang="en-US" dirty="0">
                <a:solidFill>
                  <a:srgbClr val="433B3E"/>
                </a:solidFill>
                <a:latin typeface="Calibri" panose="020F0502020204030204" pitchFamily="34"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fontAlgn="base"/>
            <a:r>
              <a:rPr lang="en-US" b="1" dirty="0">
                <a:solidFill>
                  <a:srgbClr val="D4AF37"/>
                </a:solidFill>
                <a:latin typeface="Calibri" panose="020F0502020204030204" pitchFamily="34" charset="0"/>
                <a:ea typeface="Times New Roman" panose="02020603050405020304" pitchFamily="18" charset="0"/>
              </a:rPr>
              <a:t>Don’t Multitask:</a:t>
            </a:r>
            <a:r>
              <a:rPr lang="en-US" dirty="0">
                <a:solidFill>
                  <a:srgbClr val="D4AF37"/>
                </a:solidFill>
                <a:latin typeface="Calibri" panose="020F0502020204030204" pitchFamily="34" charset="0"/>
                <a:ea typeface="Times New Roman" panose="02020603050405020304" pitchFamily="18" charset="0"/>
              </a:rPr>
              <a:t> </a:t>
            </a:r>
            <a:r>
              <a:rPr lang="en-US" dirty="0">
                <a:solidFill>
                  <a:srgbClr val="433B3E"/>
                </a:solidFill>
                <a:latin typeface="Calibri" panose="020F0502020204030204" pitchFamily="34" charset="0"/>
                <a:ea typeface="Times New Roman" panose="02020603050405020304" pitchFamily="18" charset="0"/>
              </a:rPr>
              <a:t>It may seem helpful, but in reality, multitasking actually decreases your productivity.</a:t>
            </a:r>
            <a:endParaRPr lang="en-US" dirty="0">
              <a:latin typeface="Times New Roman" panose="02020603050405020304" pitchFamily="18" charset="0"/>
              <a:ea typeface="Times New Roman" panose="02020603050405020304" pitchFamily="18" charset="0"/>
            </a:endParaRPr>
          </a:p>
          <a:p>
            <a:pPr fontAlgn="base"/>
            <a:r>
              <a:rPr lang="en-US" b="1" dirty="0">
                <a:solidFill>
                  <a:srgbClr val="433B3E"/>
                </a:solidFill>
                <a:latin typeface="Calibri" panose="020F0502020204030204" pitchFamily="34"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fontAlgn="base"/>
            <a:r>
              <a:rPr lang="en-US" b="1" dirty="0">
                <a:solidFill>
                  <a:srgbClr val="D4AF37"/>
                </a:solidFill>
                <a:latin typeface="Calibri" panose="020F0502020204030204" pitchFamily="34" charset="0"/>
                <a:ea typeface="Times New Roman" panose="02020603050405020304" pitchFamily="18" charset="0"/>
              </a:rPr>
              <a:t>Reward Yourself: </a:t>
            </a:r>
            <a:r>
              <a:rPr lang="en-US" dirty="0">
                <a:solidFill>
                  <a:srgbClr val="433B3E"/>
                </a:solidFill>
                <a:latin typeface="Calibri" panose="020F0502020204030204" pitchFamily="34" charset="0"/>
                <a:ea typeface="Times New Roman" panose="02020603050405020304" pitchFamily="18" charset="0"/>
              </a:rPr>
              <a:t>Give yourself a small reward for the tasks you accomplish in the day.</a:t>
            </a:r>
            <a:endParaRPr lang="en-US" dirty="0">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6BFCABA2-4BAB-68EA-1DCA-28F06B11951E}"/>
              </a:ext>
            </a:extLst>
          </p:cNvPr>
          <p:cNvPicPr>
            <a:picLocks noChangeAspect="1"/>
          </p:cNvPicPr>
          <p:nvPr/>
        </p:nvPicPr>
        <p:blipFill>
          <a:blip r:embed="rId3"/>
          <a:stretch>
            <a:fillRect/>
          </a:stretch>
        </p:blipFill>
        <p:spPr>
          <a:xfrm>
            <a:off x="7067855" y="1857375"/>
            <a:ext cx="4230012" cy="3143250"/>
          </a:xfrm>
          <a:prstGeom prst="rect">
            <a:avLst/>
          </a:prstGeom>
        </p:spPr>
      </p:pic>
    </p:spTree>
    <p:extLst>
      <p:ext uri="{BB962C8B-B14F-4D97-AF65-F5344CB8AC3E}">
        <p14:creationId xmlns:p14="http://schemas.microsoft.com/office/powerpoint/2010/main" val="545974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B327C-42B5-8349-BF6C-B11BB99D1C4C}"/>
              </a:ext>
            </a:extLst>
          </p:cNvPr>
          <p:cNvSpPr>
            <a:spLocks noGrp="1"/>
          </p:cNvSpPr>
          <p:nvPr>
            <p:ph type="title"/>
          </p:nvPr>
        </p:nvSpPr>
        <p:spPr/>
        <p:txBody>
          <a:bodyPr/>
          <a:lstStyle/>
          <a:p>
            <a:r>
              <a:rPr lang="en-US" b="1" dirty="0">
                <a:solidFill>
                  <a:srgbClr val="CCAC40"/>
                </a:solidFill>
              </a:rPr>
              <a:t>Discussion</a:t>
            </a:r>
          </a:p>
        </p:txBody>
      </p:sp>
      <p:sp>
        <p:nvSpPr>
          <p:cNvPr id="3" name="Content Placeholder 2">
            <a:extLst>
              <a:ext uri="{FF2B5EF4-FFF2-40B4-BE49-F238E27FC236}">
                <a16:creationId xmlns:a16="http://schemas.microsoft.com/office/drawing/2014/main" id="{D273A853-612D-5D4A-972B-F6622E3E5F08}"/>
              </a:ext>
            </a:extLst>
          </p:cNvPr>
          <p:cNvSpPr>
            <a:spLocks noGrp="1"/>
          </p:cNvSpPr>
          <p:nvPr>
            <p:ph idx="1"/>
          </p:nvPr>
        </p:nvSpPr>
        <p:spPr>
          <a:xfrm>
            <a:off x="597568" y="1568952"/>
            <a:ext cx="10952747" cy="4351338"/>
          </a:xfrm>
        </p:spPr>
        <p:txBody>
          <a:bodyPr>
            <a:normAutofit/>
          </a:bodyPr>
          <a:lstStyle/>
          <a:p>
            <a:pPr marL="514350" indent="-514350" fontAlgn="base">
              <a:buFont typeface="+mj-lt"/>
              <a:buAutoNum type="arabicPeriod" startAt="4"/>
            </a:pPr>
            <a:r>
              <a:rPr lang="en-US" dirty="0"/>
              <a:t>Efficiently managing time and deadlines to enhance performance and productivity.</a:t>
            </a:r>
          </a:p>
          <a:p>
            <a:pPr marL="457200" lvl="1" indent="0" fontAlgn="base">
              <a:buNone/>
            </a:pPr>
            <a:endParaRPr lang="en-US" dirty="0"/>
          </a:p>
          <a:p>
            <a:pPr marL="457200" lvl="1" indent="0" fontAlgn="base">
              <a:buNone/>
            </a:pPr>
            <a:r>
              <a:rPr lang="en-US" sz="2800" b="1" i="1" dirty="0">
                <a:solidFill>
                  <a:schemeClr val="dk1"/>
                </a:solidFill>
                <a:latin typeface="Raleway"/>
                <a:sym typeface="Raleway"/>
              </a:rPr>
              <a:t>What can you do to build time management into your daily routine to help drive better results?</a:t>
            </a:r>
          </a:p>
        </p:txBody>
      </p:sp>
    </p:spTree>
    <p:extLst>
      <p:ext uri="{BB962C8B-B14F-4D97-AF65-F5344CB8AC3E}">
        <p14:creationId xmlns:p14="http://schemas.microsoft.com/office/powerpoint/2010/main" val="431532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472E5-BCF3-3442-AE44-5DE6AB541253}"/>
              </a:ext>
            </a:extLst>
          </p:cNvPr>
          <p:cNvSpPr>
            <a:spLocks noGrp="1"/>
          </p:cNvSpPr>
          <p:nvPr>
            <p:ph type="title"/>
          </p:nvPr>
        </p:nvSpPr>
        <p:spPr/>
        <p:txBody>
          <a:bodyPr/>
          <a:lstStyle/>
          <a:p>
            <a:r>
              <a:rPr lang="en-US" b="1" dirty="0">
                <a:solidFill>
                  <a:srgbClr val="CCAC40"/>
                </a:solidFill>
              </a:rPr>
              <a:t>Conclusion &amp; Recap</a:t>
            </a:r>
          </a:p>
        </p:txBody>
      </p:sp>
      <p:sp>
        <p:nvSpPr>
          <p:cNvPr id="6" name="Rectangle 5">
            <a:extLst>
              <a:ext uri="{FF2B5EF4-FFF2-40B4-BE49-F238E27FC236}">
                <a16:creationId xmlns:a16="http://schemas.microsoft.com/office/drawing/2014/main" id="{C363EA70-F0C3-95E5-15A0-517102DAC558}"/>
              </a:ext>
            </a:extLst>
          </p:cNvPr>
          <p:cNvSpPr/>
          <p:nvPr/>
        </p:nvSpPr>
        <p:spPr>
          <a:xfrm>
            <a:off x="838200" y="1690688"/>
            <a:ext cx="10515599" cy="3785652"/>
          </a:xfrm>
          <a:prstGeom prst="rect">
            <a:avLst/>
          </a:prstGeom>
        </p:spPr>
        <p:txBody>
          <a:bodyPr wrap="square">
            <a:spAutoFit/>
          </a:bodyPr>
          <a:lstStyle/>
          <a:p>
            <a:r>
              <a:rPr lang="en-US" sz="2400" b="1" dirty="0">
                <a:solidFill>
                  <a:srgbClr val="D4AF37"/>
                </a:solidFill>
                <a:ea typeface="Times New Roman" panose="02020603050405020304" pitchFamily="18" charset="0"/>
              </a:rPr>
              <a:t>Trust Your Intuition:</a:t>
            </a:r>
            <a:r>
              <a:rPr lang="en-US" sz="2400" dirty="0">
                <a:solidFill>
                  <a:srgbClr val="D4AF37"/>
                </a:solidFill>
                <a:ea typeface="Times New Roman" panose="02020603050405020304" pitchFamily="18" charset="0"/>
              </a:rPr>
              <a:t> </a:t>
            </a:r>
            <a:r>
              <a:rPr lang="en-US" sz="2400" dirty="0">
                <a:ea typeface="Times New Roman" panose="02020603050405020304" pitchFamily="18" charset="0"/>
              </a:rPr>
              <a:t>The voice in our head is often the most important one. Listen to it and don’t let other people’s opinions drown out the courage to follow your heart and intuition.</a:t>
            </a:r>
          </a:p>
          <a:p>
            <a:r>
              <a:rPr lang="en-US" sz="2400" dirty="0">
                <a:ea typeface="Times New Roman" panose="02020603050405020304" pitchFamily="18" charset="0"/>
              </a:rPr>
              <a:t> </a:t>
            </a:r>
          </a:p>
          <a:p>
            <a:r>
              <a:rPr lang="en-US" sz="2400" b="1" dirty="0">
                <a:solidFill>
                  <a:srgbClr val="D4AF37"/>
                </a:solidFill>
                <a:ea typeface="Times New Roman" panose="02020603050405020304" pitchFamily="18" charset="0"/>
              </a:rPr>
              <a:t>Passion is 100% Required for Success: </a:t>
            </a:r>
            <a:r>
              <a:rPr lang="en-US" sz="2400" dirty="0">
                <a:ea typeface="Times New Roman" panose="02020603050405020304" pitchFamily="18" charset="0"/>
              </a:rPr>
              <a:t>If you find work that is not only rewarding but also personally satisfying, then success will be in sight.</a:t>
            </a:r>
          </a:p>
          <a:p>
            <a:r>
              <a:rPr lang="en-US" sz="2400" b="1" dirty="0">
                <a:ea typeface="Times New Roman" panose="02020603050405020304" pitchFamily="18" charset="0"/>
              </a:rPr>
              <a:t> </a:t>
            </a:r>
            <a:endParaRPr lang="en-US" sz="2400" dirty="0">
              <a:ea typeface="Times New Roman" panose="02020603050405020304" pitchFamily="18" charset="0"/>
            </a:endParaRPr>
          </a:p>
          <a:p>
            <a:r>
              <a:rPr lang="en-US" sz="2400" b="1" dirty="0">
                <a:solidFill>
                  <a:srgbClr val="D4AF37"/>
                </a:solidFill>
                <a:ea typeface="Times New Roman" panose="02020603050405020304" pitchFamily="18" charset="0"/>
              </a:rPr>
              <a:t>Time Is Not Always on Your Side:</a:t>
            </a:r>
            <a:r>
              <a:rPr lang="en-US" sz="2400" dirty="0">
                <a:solidFill>
                  <a:srgbClr val="D4AF37"/>
                </a:solidFill>
                <a:ea typeface="Times New Roman" panose="02020603050405020304" pitchFamily="18" charset="0"/>
              </a:rPr>
              <a:t> </a:t>
            </a:r>
            <a:r>
              <a:rPr lang="en-US" sz="2400" dirty="0">
                <a:ea typeface="Times New Roman" panose="02020603050405020304" pitchFamily="18" charset="0"/>
              </a:rPr>
              <a:t>If you want to become more productive, try cutting your delivery deadlines in half—chances are you will get what needs to be done and be surprised at how well you did it.</a:t>
            </a:r>
          </a:p>
        </p:txBody>
      </p:sp>
    </p:spTree>
    <p:extLst>
      <p:ext uri="{BB962C8B-B14F-4D97-AF65-F5344CB8AC3E}">
        <p14:creationId xmlns:p14="http://schemas.microsoft.com/office/powerpoint/2010/main" val="746943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B327C-42B5-8349-BF6C-B11BB99D1C4C}"/>
              </a:ext>
            </a:extLst>
          </p:cNvPr>
          <p:cNvSpPr>
            <a:spLocks noGrp="1"/>
          </p:cNvSpPr>
          <p:nvPr>
            <p:ph type="title"/>
          </p:nvPr>
        </p:nvSpPr>
        <p:spPr/>
        <p:txBody>
          <a:bodyPr/>
          <a:lstStyle/>
          <a:p>
            <a:r>
              <a:rPr lang="en-US" b="1" dirty="0">
                <a:solidFill>
                  <a:srgbClr val="CCAC40"/>
                </a:solidFill>
              </a:rPr>
              <a:t>Agenda: </a:t>
            </a:r>
            <a:r>
              <a:rPr lang="en-US" sz="2400" dirty="0"/>
              <a:t>(What was covered)</a:t>
            </a:r>
          </a:p>
        </p:txBody>
      </p:sp>
      <p:sp>
        <p:nvSpPr>
          <p:cNvPr id="3" name="Content Placeholder 2">
            <a:extLst>
              <a:ext uri="{FF2B5EF4-FFF2-40B4-BE49-F238E27FC236}">
                <a16:creationId xmlns:a16="http://schemas.microsoft.com/office/drawing/2014/main" id="{D273A853-612D-5D4A-972B-F6622E3E5F08}"/>
              </a:ext>
            </a:extLst>
          </p:cNvPr>
          <p:cNvSpPr>
            <a:spLocks noGrp="1"/>
          </p:cNvSpPr>
          <p:nvPr>
            <p:ph idx="1"/>
          </p:nvPr>
        </p:nvSpPr>
        <p:spPr>
          <a:xfrm>
            <a:off x="597568" y="1568952"/>
            <a:ext cx="10952747" cy="4351338"/>
          </a:xfrm>
        </p:spPr>
        <p:txBody>
          <a:bodyPr>
            <a:normAutofit/>
          </a:bodyPr>
          <a:lstStyle/>
          <a:p>
            <a:pPr marL="514350" indent="-514350" fontAlgn="base">
              <a:buFont typeface="+mj-lt"/>
              <a:buAutoNum type="arabicPeriod"/>
            </a:pPr>
            <a:r>
              <a:rPr lang="en-US" dirty="0"/>
              <a:t>Lessons learned throughout a career defined by championing breakthrough solutions and innovations</a:t>
            </a:r>
          </a:p>
          <a:p>
            <a:pPr marL="514350" indent="-514350" fontAlgn="base">
              <a:buFont typeface="+mj-lt"/>
              <a:buAutoNum type="arabicPeriod"/>
            </a:pPr>
            <a:r>
              <a:rPr lang="en-US" dirty="0"/>
              <a:t>Channeling passion for the job to reach success</a:t>
            </a:r>
          </a:p>
          <a:p>
            <a:pPr lvl="1" fontAlgn="base"/>
            <a:r>
              <a:rPr lang="en-US" dirty="0"/>
              <a:t>Including the passion factor in organization’s vision, mission, and culture</a:t>
            </a:r>
          </a:p>
          <a:p>
            <a:pPr marL="514350" indent="-514350" fontAlgn="base">
              <a:buFont typeface="+mj-lt"/>
              <a:buAutoNum type="arabicPeriod"/>
            </a:pPr>
            <a:r>
              <a:rPr lang="en-US" dirty="0"/>
              <a:t>Trusting personal intuition to create and innovate</a:t>
            </a:r>
          </a:p>
          <a:p>
            <a:pPr lvl="1" fontAlgn="base"/>
            <a:r>
              <a:rPr lang="en-US" dirty="0"/>
              <a:t>Incorporating that in organizational strategy and planning, namely in vision and mission.</a:t>
            </a:r>
          </a:p>
          <a:p>
            <a:pPr marL="514350" indent="-514350" fontAlgn="base">
              <a:buFont typeface="+mj-lt"/>
              <a:buAutoNum type="arabicPeriod"/>
            </a:pPr>
            <a:r>
              <a:rPr lang="en-US" dirty="0"/>
              <a:t>Efficiently managing time and deadlines to enhance performance and productivity.</a:t>
            </a:r>
          </a:p>
        </p:txBody>
      </p:sp>
    </p:spTree>
    <p:extLst>
      <p:ext uri="{BB962C8B-B14F-4D97-AF65-F5344CB8AC3E}">
        <p14:creationId xmlns:p14="http://schemas.microsoft.com/office/powerpoint/2010/main" val="10565970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B327C-42B5-8349-BF6C-B11BB99D1C4C}"/>
              </a:ext>
            </a:extLst>
          </p:cNvPr>
          <p:cNvSpPr>
            <a:spLocks noGrp="1"/>
          </p:cNvSpPr>
          <p:nvPr>
            <p:ph type="title"/>
          </p:nvPr>
        </p:nvSpPr>
        <p:spPr>
          <a:xfrm>
            <a:off x="4829676" y="2594978"/>
            <a:ext cx="2532647" cy="1325563"/>
          </a:xfrm>
        </p:spPr>
        <p:txBody>
          <a:bodyPr>
            <a:noAutofit/>
          </a:bodyPr>
          <a:lstStyle/>
          <a:p>
            <a:r>
              <a:rPr lang="en-US" sz="6600" b="1" dirty="0">
                <a:solidFill>
                  <a:srgbClr val="CCAC40"/>
                </a:solidFill>
              </a:rPr>
              <a:t>Q &amp; A</a:t>
            </a:r>
          </a:p>
        </p:txBody>
      </p:sp>
    </p:spTree>
    <p:extLst>
      <p:ext uri="{BB962C8B-B14F-4D97-AF65-F5344CB8AC3E}">
        <p14:creationId xmlns:p14="http://schemas.microsoft.com/office/powerpoint/2010/main" val="37603287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37447" y="752821"/>
            <a:ext cx="9144000" cy="905765"/>
          </a:xfrm>
        </p:spPr>
        <p:txBody>
          <a:bodyPr>
            <a:normAutofit/>
          </a:bodyPr>
          <a:lstStyle/>
          <a:p>
            <a:r>
              <a:rPr lang="en-US" sz="5200" b="1" dirty="0"/>
              <a:t>Thank You!</a:t>
            </a:r>
            <a:endParaRPr lang="en-US" sz="4000" b="1" dirty="0"/>
          </a:p>
        </p:txBody>
      </p:sp>
      <p:sp>
        <p:nvSpPr>
          <p:cNvPr id="11" name="Subtitle 2"/>
          <p:cNvSpPr txBox="1">
            <a:spLocks/>
          </p:cNvSpPr>
          <p:nvPr/>
        </p:nvSpPr>
        <p:spPr>
          <a:xfrm>
            <a:off x="2561773" y="4206257"/>
            <a:ext cx="7121924" cy="103443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Helvetica Neue" charset="0"/>
                <a:ea typeface="Helvetica Neue" charset="0"/>
                <a:cs typeface="Helvetica Neue"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Helvetica Neue" charset="0"/>
                <a:ea typeface="Helvetica Neue" charset="0"/>
                <a:cs typeface="Helvetica Neue" charset="0"/>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Helvetica Neue" charset="0"/>
                <a:ea typeface="Helvetica Neue" charset="0"/>
                <a:cs typeface="Helvetica Neue" charset="0"/>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Helvetica Neue" charset="0"/>
                <a:ea typeface="Helvetica Neue" charset="0"/>
                <a:cs typeface="Helvetica Neue" charset="0"/>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Helvetica Neue" charset="0"/>
                <a:ea typeface="Helvetica Neue" charset="0"/>
                <a:cs typeface="Helvetica Neue"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600" dirty="0"/>
              <a:t>All rights reserved. The information in this presentation shall be considered proprietary information not to be used, copied or reproduced in any way. No part of our presentations / workshops / webinars may be reproduced, distributed, or transmitted in any form or by any means, including photocopying, recording, or other electronic or mechanical methods.</a:t>
            </a:r>
            <a:endParaRPr lang="en-US" sz="1600" i="1" dirty="0"/>
          </a:p>
        </p:txBody>
      </p:sp>
      <p:sp>
        <p:nvSpPr>
          <p:cNvPr id="13" name="Subtitle 2"/>
          <p:cNvSpPr txBox="1">
            <a:spLocks/>
          </p:cNvSpPr>
          <p:nvPr/>
        </p:nvSpPr>
        <p:spPr>
          <a:xfrm>
            <a:off x="2561773" y="2244532"/>
            <a:ext cx="3476065" cy="4946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Helvetica Neue" charset="0"/>
                <a:ea typeface="Helvetica Neue" charset="0"/>
                <a:cs typeface="Helvetica Neue"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Helvetica Neue" charset="0"/>
                <a:ea typeface="Helvetica Neue" charset="0"/>
                <a:cs typeface="Helvetica Neue" charset="0"/>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Helvetica Neue" charset="0"/>
                <a:ea typeface="Helvetica Neue" charset="0"/>
                <a:cs typeface="Helvetica Neue" charset="0"/>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Helvetica Neue" charset="0"/>
                <a:ea typeface="Helvetica Neue" charset="0"/>
                <a:cs typeface="Helvetica Neue" charset="0"/>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Helvetica Neue" charset="0"/>
                <a:ea typeface="Helvetica Neue" charset="0"/>
                <a:cs typeface="Helvetica Neue"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b="1" dirty="0"/>
              <a:t>Leave Your Feedback</a:t>
            </a:r>
          </a:p>
        </p:txBody>
      </p:sp>
      <p:sp>
        <p:nvSpPr>
          <p:cNvPr id="12" name="Subtitle 2"/>
          <p:cNvSpPr txBox="1">
            <a:spLocks/>
          </p:cNvSpPr>
          <p:nvPr/>
        </p:nvSpPr>
        <p:spPr>
          <a:xfrm>
            <a:off x="3651288" y="3372706"/>
            <a:ext cx="2386550" cy="53287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Helvetica Neue" charset="0"/>
                <a:ea typeface="Helvetica Neue" charset="0"/>
                <a:cs typeface="Helvetica Neue"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Helvetica Neue" charset="0"/>
                <a:ea typeface="Helvetica Neue" charset="0"/>
                <a:cs typeface="Helvetica Neue" charset="0"/>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Helvetica Neue" charset="0"/>
                <a:ea typeface="Helvetica Neue" charset="0"/>
                <a:cs typeface="Helvetica Neue" charset="0"/>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Helvetica Neue" charset="0"/>
                <a:ea typeface="Helvetica Neue" charset="0"/>
                <a:cs typeface="Helvetica Neue" charset="0"/>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Helvetica Neue" charset="0"/>
                <a:ea typeface="Helvetica Neue" charset="0"/>
                <a:cs typeface="Helvetica Neue"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b="1" dirty="0"/>
              <a:t>Stay In Touch</a:t>
            </a:r>
          </a:p>
        </p:txBody>
      </p:sp>
      <p:pic>
        <p:nvPicPr>
          <p:cNvPr id="5" name="Picture 4"/>
          <p:cNvPicPr>
            <a:picLocks noChangeAspect="1"/>
          </p:cNvPicPr>
          <p:nvPr/>
        </p:nvPicPr>
        <p:blipFill rotWithShape="1">
          <a:blip r:embed="rId2"/>
          <a:srcRect l="2647" t="5278" r="68032" b="49268"/>
          <a:stretch/>
        </p:blipFill>
        <p:spPr>
          <a:xfrm>
            <a:off x="1382138" y="1914063"/>
            <a:ext cx="1179635" cy="1028642"/>
          </a:xfrm>
          <a:prstGeom prst="rect">
            <a:avLst/>
          </a:prstGeom>
        </p:spPr>
      </p:pic>
      <p:pic>
        <p:nvPicPr>
          <p:cNvPr id="20" name="Picture 19"/>
          <p:cNvPicPr>
            <a:picLocks noChangeAspect="1"/>
          </p:cNvPicPr>
          <p:nvPr/>
        </p:nvPicPr>
        <p:blipFill rotWithShape="1">
          <a:blip r:embed="rId2"/>
          <a:srcRect l="39240" t="13390" r="7279" b="55335"/>
          <a:stretch/>
        </p:blipFill>
        <p:spPr>
          <a:xfrm>
            <a:off x="1382138" y="3225076"/>
            <a:ext cx="2191980" cy="721047"/>
          </a:xfrm>
          <a:prstGeom prst="rect">
            <a:avLst/>
          </a:prstGeom>
        </p:spPr>
      </p:pic>
      <p:sp>
        <p:nvSpPr>
          <p:cNvPr id="21" name="Subtitle 2"/>
          <p:cNvSpPr txBox="1">
            <a:spLocks/>
          </p:cNvSpPr>
          <p:nvPr/>
        </p:nvSpPr>
        <p:spPr>
          <a:xfrm>
            <a:off x="6521265" y="2244532"/>
            <a:ext cx="5039363" cy="494600"/>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a:buNone/>
              <a:defRPr sz="2400" kern="1200">
                <a:solidFill>
                  <a:schemeClr val="tx1"/>
                </a:solidFill>
                <a:latin typeface="Helvetica Neue" charset="0"/>
                <a:ea typeface="Helvetica Neue" charset="0"/>
                <a:cs typeface="Helvetica Neue"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Helvetica Neue" charset="0"/>
                <a:ea typeface="Helvetica Neue" charset="0"/>
                <a:cs typeface="Helvetica Neue" charset="0"/>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Helvetica Neue" charset="0"/>
                <a:ea typeface="Helvetica Neue" charset="0"/>
                <a:cs typeface="Helvetica Neue" charset="0"/>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Helvetica Neue" charset="0"/>
                <a:ea typeface="Helvetica Neue" charset="0"/>
                <a:cs typeface="Helvetica Neue" charset="0"/>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Helvetica Neue" charset="0"/>
                <a:ea typeface="Helvetica Neue" charset="0"/>
                <a:cs typeface="Helvetica Neue"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dirty="0" err="1"/>
              <a:t>foundationforeducation.org</a:t>
            </a:r>
            <a:r>
              <a:rPr lang="en-US" dirty="0"/>
              <a:t>/feedback</a:t>
            </a:r>
          </a:p>
        </p:txBody>
      </p:sp>
      <p:sp>
        <p:nvSpPr>
          <p:cNvPr id="22" name="Subtitle 2"/>
          <p:cNvSpPr txBox="1">
            <a:spLocks/>
          </p:cNvSpPr>
          <p:nvPr/>
        </p:nvSpPr>
        <p:spPr>
          <a:xfrm>
            <a:off x="6521266" y="3372706"/>
            <a:ext cx="4491876" cy="4946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Helvetica Neue" charset="0"/>
                <a:ea typeface="Helvetica Neue" charset="0"/>
                <a:cs typeface="Helvetica Neue"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Helvetica Neue" charset="0"/>
                <a:ea typeface="Helvetica Neue" charset="0"/>
                <a:cs typeface="Helvetica Neue" charset="0"/>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Helvetica Neue" charset="0"/>
                <a:ea typeface="Helvetica Neue" charset="0"/>
                <a:cs typeface="Helvetica Neue" charset="0"/>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Helvetica Neue" charset="0"/>
                <a:ea typeface="Helvetica Neue" charset="0"/>
                <a:cs typeface="Helvetica Neue" charset="0"/>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Helvetica Neue" charset="0"/>
                <a:ea typeface="Helvetica Neue" charset="0"/>
                <a:cs typeface="Helvetica Neue"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200" dirty="0" err="1"/>
              <a:t>info@foundationforeducation.org</a:t>
            </a:r>
            <a:endParaRPr lang="en-US" sz="2200" dirty="0"/>
          </a:p>
        </p:txBody>
      </p:sp>
      <p:pic>
        <p:nvPicPr>
          <p:cNvPr id="3" name="Picture 2">
            <a:extLst>
              <a:ext uri="{FF2B5EF4-FFF2-40B4-BE49-F238E27FC236}">
                <a16:creationId xmlns:a16="http://schemas.microsoft.com/office/drawing/2014/main" id="{1005882F-D4B8-6647-B5DB-D7F32A278253}"/>
              </a:ext>
            </a:extLst>
          </p:cNvPr>
          <p:cNvPicPr>
            <a:picLocks noChangeAspect="1"/>
          </p:cNvPicPr>
          <p:nvPr/>
        </p:nvPicPr>
        <p:blipFill>
          <a:blip r:embed="rId3"/>
          <a:stretch>
            <a:fillRect/>
          </a:stretch>
        </p:blipFill>
        <p:spPr>
          <a:xfrm>
            <a:off x="10351860" y="691679"/>
            <a:ext cx="1322564" cy="1327670"/>
          </a:xfrm>
          <a:prstGeom prst="rect">
            <a:avLst/>
          </a:prstGeom>
        </p:spPr>
      </p:pic>
      <p:sp>
        <p:nvSpPr>
          <p:cNvPr id="15" name="Subtitle 2">
            <a:extLst>
              <a:ext uri="{FF2B5EF4-FFF2-40B4-BE49-F238E27FC236}">
                <a16:creationId xmlns:a16="http://schemas.microsoft.com/office/drawing/2014/main" id="{D5633841-82D5-C646-8B1B-DC73CB71DF6E}"/>
              </a:ext>
            </a:extLst>
          </p:cNvPr>
          <p:cNvSpPr txBox="1">
            <a:spLocks/>
          </p:cNvSpPr>
          <p:nvPr/>
        </p:nvSpPr>
        <p:spPr>
          <a:xfrm>
            <a:off x="6070231" y="6434929"/>
            <a:ext cx="2717057" cy="325741"/>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a:buNone/>
              <a:defRPr sz="2400" kern="1200">
                <a:solidFill>
                  <a:schemeClr val="tx1"/>
                </a:solidFill>
                <a:latin typeface="Helvetica Neue" charset="0"/>
                <a:ea typeface="Helvetica Neue" charset="0"/>
                <a:cs typeface="Helvetica Neue"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Helvetica Neue" charset="0"/>
                <a:ea typeface="Helvetica Neue" charset="0"/>
                <a:cs typeface="Helvetica Neue" charset="0"/>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Helvetica Neue" charset="0"/>
                <a:ea typeface="Helvetica Neue" charset="0"/>
                <a:cs typeface="Helvetica Neue" charset="0"/>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Helvetica Neue" charset="0"/>
                <a:ea typeface="Helvetica Neue" charset="0"/>
                <a:cs typeface="Helvetica Neue" charset="0"/>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Helvetica Neue" charset="0"/>
                <a:ea typeface="Helvetica Neue" charset="0"/>
                <a:cs typeface="Helvetica Neue"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600" dirty="0"/>
              <a:t>© 2022, All Rights Reserved</a:t>
            </a:r>
          </a:p>
        </p:txBody>
      </p:sp>
      <p:sp>
        <p:nvSpPr>
          <p:cNvPr id="16" name="Subtitle 2">
            <a:extLst>
              <a:ext uri="{FF2B5EF4-FFF2-40B4-BE49-F238E27FC236}">
                <a16:creationId xmlns:a16="http://schemas.microsoft.com/office/drawing/2014/main" id="{D109845A-2D33-AAE2-EFB5-5397E6E9880F}"/>
              </a:ext>
            </a:extLst>
          </p:cNvPr>
          <p:cNvSpPr txBox="1">
            <a:spLocks/>
          </p:cNvSpPr>
          <p:nvPr/>
        </p:nvSpPr>
        <p:spPr>
          <a:xfrm>
            <a:off x="1053092" y="6406718"/>
            <a:ext cx="5136778" cy="24578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Helvetica Neue" charset="0"/>
                <a:ea typeface="Helvetica Neue" charset="0"/>
                <a:cs typeface="Helvetica Neue"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Helvetica Neue" charset="0"/>
                <a:ea typeface="Helvetica Neue" charset="0"/>
                <a:cs typeface="Helvetica Neue" charset="0"/>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Helvetica Neue" charset="0"/>
                <a:ea typeface="Helvetica Neue" charset="0"/>
                <a:cs typeface="Helvetica Neue" charset="0"/>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Helvetica Neue" charset="0"/>
                <a:ea typeface="Helvetica Neue" charset="0"/>
                <a:cs typeface="Helvetica Neue" charset="0"/>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Helvetica Neue" charset="0"/>
                <a:ea typeface="Helvetica Neue" charset="0"/>
                <a:cs typeface="Helvetica Neue"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800" b="1" dirty="0"/>
              <a:t>Ethics, Innovation, &amp; Inclusive Leadership</a:t>
            </a:r>
            <a:endParaRPr lang="en-US" sz="1800" dirty="0"/>
          </a:p>
        </p:txBody>
      </p:sp>
    </p:spTree>
    <p:extLst>
      <p:ext uri="{BB962C8B-B14F-4D97-AF65-F5344CB8AC3E}">
        <p14:creationId xmlns:p14="http://schemas.microsoft.com/office/powerpoint/2010/main" val="289656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C3A7-3A85-BF1C-6882-DBC1083AEC4E}"/>
              </a:ext>
            </a:extLst>
          </p:cNvPr>
          <p:cNvSpPr>
            <a:spLocks noGrp="1"/>
          </p:cNvSpPr>
          <p:nvPr>
            <p:ph type="title"/>
          </p:nvPr>
        </p:nvSpPr>
        <p:spPr/>
        <p:txBody>
          <a:bodyPr>
            <a:noAutofit/>
          </a:bodyPr>
          <a:lstStyle/>
          <a:p>
            <a:r>
              <a:rPr lang="en-US" sz="3200" dirty="0"/>
              <a:t>1. Lessons learned throughout a career defined by championing breakthrough solutions and innovations </a:t>
            </a:r>
          </a:p>
        </p:txBody>
      </p:sp>
      <p:sp>
        <p:nvSpPr>
          <p:cNvPr id="4" name="Rectangle 3">
            <a:extLst>
              <a:ext uri="{FF2B5EF4-FFF2-40B4-BE49-F238E27FC236}">
                <a16:creationId xmlns:a16="http://schemas.microsoft.com/office/drawing/2014/main" id="{4820D284-9C08-FD86-2682-B49F317DEA5F}"/>
              </a:ext>
            </a:extLst>
          </p:cNvPr>
          <p:cNvSpPr/>
          <p:nvPr/>
        </p:nvSpPr>
        <p:spPr>
          <a:xfrm>
            <a:off x="5569527" y="2254570"/>
            <a:ext cx="5784273" cy="3170099"/>
          </a:xfrm>
          <a:prstGeom prst="rect">
            <a:avLst/>
          </a:prstGeom>
        </p:spPr>
        <p:txBody>
          <a:bodyPr wrap="square">
            <a:spAutoFit/>
          </a:bodyPr>
          <a:lstStyle/>
          <a:p>
            <a:pPr algn="ctr"/>
            <a:r>
              <a:rPr lang="en-US" sz="3600" i="1" dirty="0">
                <a:latin typeface="Calibri" panose="020F0502020204030204" pitchFamily="34" charset="0"/>
                <a:ea typeface="Calibri" panose="020F0502020204030204" pitchFamily="34" charset="0"/>
                <a:cs typeface="Times New Roman" panose="02020603050405020304" pitchFamily="18" charset="0"/>
              </a:rPr>
              <a:t>“If I had asked people what they wanted, they would have said faster horses.”</a:t>
            </a:r>
            <a:r>
              <a:rPr lang="en-US" sz="3600" i="1" dirty="0"/>
              <a:t> </a:t>
            </a:r>
          </a:p>
          <a:p>
            <a:pPr algn="ctr"/>
            <a:endParaRPr lang="en-US" sz="2000" i="1" dirty="0"/>
          </a:p>
          <a:p>
            <a:pPr algn="ctr"/>
            <a:r>
              <a:rPr lang="en-US" sz="3200" dirty="0"/>
              <a:t>-attributed to Henry Ford</a:t>
            </a:r>
          </a:p>
          <a:p>
            <a:pPr algn="ctr"/>
            <a:endParaRPr lang="en-US" sz="3600" i="1" dirty="0"/>
          </a:p>
        </p:txBody>
      </p:sp>
      <p:pic>
        <p:nvPicPr>
          <p:cNvPr id="6" name="Picture 5">
            <a:extLst>
              <a:ext uri="{FF2B5EF4-FFF2-40B4-BE49-F238E27FC236}">
                <a16:creationId xmlns:a16="http://schemas.microsoft.com/office/drawing/2014/main" id="{C087F157-7A16-C694-11B4-63BCC6DC680A}"/>
              </a:ext>
            </a:extLst>
          </p:cNvPr>
          <p:cNvPicPr>
            <a:picLocks noChangeAspect="1"/>
          </p:cNvPicPr>
          <p:nvPr/>
        </p:nvPicPr>
        <p:blipFill>
          <a:blip r:embed="rId2"/>
          <a:stretch>
            <a:fillRect/>
          </a:stretch>
        </p:blipFill>
        <p:spPr>
          <a:xfrm>
            <a:off x="838199" y="1960085"/>
            <a:ext cx="4227747" cy="3759071"/>
          </a:xfrm>
          <a:prstGeom prst="rect">
            <a:avLst/>
          </a:prstGeom>
        </p:spPr>
      </p:pic>
    </p:spTree>
    <p:extLst>
      <p:ext uri="{BB962C8B-B14F-4D97-AF65-F5344CB8AC3E}">
        <p14:creationId xmlns:p14="http://schemas.microsoft.com/office/powerpoint/2010/main" val="24591045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C3A7-3A85-BF1C-6882-DBC1083AEC4E}"/>
              </a:ext>
            </a:extLst>
          </p:cNvPr>
          <p:cNvSpPr>
            <a:spLocks noGrp="1"/>
          </p:cNvSpPr>
          <p:nvPr>
            <p:ph type="title"/>
          </p:nvPr>
        </p:nvSpPr>
        <p:spPr>
          <a:xfrm>
            <a:off x="460663" y="437184"/>
            <a:ext cx="11270673" cy="1325563"/>
          </a:xfrm>
        </p:spPr>
        <p:txBody>
          <a:bodyPr>
            <a:noAutofit/>
          </a:bodyPr>
          <a:lstStyle/>
          <a:p>
            <a:r>
              <a:rPr lang="en-US" sz="3200" dirty="0"/>
              <a:t>From experience, here are some key characteristics that make up an innovative business leader:</a:t>
            </a:r>
          </a:p>
        </p:txBody>
      </p:sp>
      <p:sp>
        <p:nvSpPr>
          <p:cNvPr id="3" name="TextBox 2">
            <a:extLst>
              <a:ext uri="{FF2B5EF4-FFF2-40B4-BE49-F238E27FC236}">
                <a16:creationId xmlns:a16="http://schemas.microsoft.com/office/drawing/2014/main" id="{880D29CA-87D2-DFA3-BA9E-3526A199186B}"/>
              </a:ext>
            </a:extLst>
          </p:cNvPr>
          <p:cNvSpPr txBox="1"/>
          <p:nvPr/>
        </p:nvSpPr>
        <p:spPr>
          <a:xfrm>
            <a:off x="617565" y="1762747"/>
            <a:ext cx="5017771" cy="3046988"/>
          </a:xfrm>
          <a:prstGeom prst="rect">
            <a:avLst/>
          </a:prstGeom>
          <a:noFill/>
        </p:spPr>
        <p:txBody>
          <a:bodyPr wrap="square" rtlCol="0">
            <a:spAutoFit/>
          </a:bodyPr>
          <a:lstStyle/>
          <a:p>
            <a:r>
              <a:rPr lang="en-US" sz="2400" b="1" dirty="0">
                <a:solidFill>
                  <a:srgbClr val="D4AF37"/>
                </a:solidFill>
              </a:rPr>
              <a:t>1. Do things differently or do things that have never been done before.</a:t>
            </a:r>
          </a:p>
          <a:p>
            <a:endParaRPr lang="en-US" sz="2400" b="1" dirty="0"/>
          </a:p>
          <a:p>
            <a:r>
              <a:rPr lang="en-US" sz="2400" b="1" dirty="0"/>
              <a:t>2. Hire people who are passionate about their work.</a:t>
            </a:r>
            <a:endParaRPr lang="en-US" sz="2400" dirty="0"/>
          </a:p>
          <a:p>
            <a:endParaRPr lang="en-US" sz="2400" dirty="0"/>
          </a:p>
          <a:p>
            <a:r>
              <a:rPr lang="en-US" sz="2400" b="1" dirty="0">
                <a:solidFill>
                  <a:srgbClr val="D4AF37"/>
                </a:solidFill>
              </a:rPr>
              <a:t>3. Understand that innovation never happens in a vacuum.</a:t>
            </a:r>
            <a:endParaRPr lang="en-US" dirty="0">
              <a:solidFill>
                <a:srgbClr val="D4AF37"/>
              </a:solidFill>
            </a:endParaRPr>
          </a:p>
        </p:txBody>
      </p:sp>
      <p:sp>
        <p:nvSpPr>
          <p:cNvPr id="5" name="Rectangle 4">
            <a:extLst>
              <a:ext uri="{FF2B5EF4-FFF2-40B4-BE49-F238E27FC236}">
                <a16:creationId xmlns:a16="http://schemas.microsoft.com/office/drawing/2014/main" id="{D9EDDA6C-CAB9-8AA4-90BB-6785351F36CA}"/>
              </a:ext>
            </a:extLst>
          </p:cNvPr>
          <p:cNvSpPr/>
          <p:nvPr/>
        </p:nvSpPr>
        <p:spPr>
          <a:xfrm>
            <a:off x="5834877" y="1762747"/>
            <a:ext cx="6096000" cy="4339650"/>
          </a:xfrm>
          <a:prstGeom prst="rect">
            <a:avLst/>
          </a:prstGeom>
        </p:spPr>
        <p:txBody>
          <a:bodyPr>
            <a:spAutoFit/>
          </a:bodyPr>
          <a:lstStyle/>
          <a:p>
            <a:r>
              <a:rPr lang="en-US" sz="2400" b="1" dirty="0"/>
              <a:t>4. Are committed to diversity.</a:t>
            </a:r>
            <a:endParaRPr lang="en-US" sz="2400" dirty="0"/>
          </a:p>
          <a:p>
            <a:endParaRPr lang="en-US" sz="2400" dirty="0"/>
          </a:p>
          <a:p>
            <a:r>
              <a:rPr lang="en-US" sz="2400" b="1" dirty="0">
                <a:solidFill>
                  <a:srgbClr val="D4AF37"/>
                </a:solidFill>
              </a:rPr>
              <a:t>5. Let go of high-control, low-trust model of leadership.</a:t>
            </a:r>
            <a:endParaRPr lang="en-US" sz="2400" dirty="0">
              <a:solidFill>
                <a:srgbClr val="D4AF37"/>
              </a:solidFill>
            </a:endParaRPr>
          </a:p>
          <a:p>
            <a:endParaRPr lang="en-US" sz="2400" dirty="0"/>
          </a:p>
          <a:p>
            <a:r>
              <a:rPr lang="en-US" sz="2400" b="1" dirty="0"/>
              <a:t>6. Understand that innovation is not a one-time thing.</a:t>
            </a:r>
            <a:r>
              <a:rPr lang="en-US" sz="2400" dirty="0"/>
              <a:t> </a:t>
            </a:r>
          </a:p>
          <a:p>
            <a:endParaRPr lang="en-US" sz="2400" dirty="0"/>
          </a:p>
          <a:p>
            <a:r>
              <a:rPr lang="en-US" sz="2400" b="1" dirty="0">
                <a:solidFill>
                  <a:srgbClr val="D4AF37"/>
                </a:solidFill>
              </a:rPr>
              <a:t>7. Do not pay too much attention to traditional business metrics.</a:t>
            </a:r>
            <a:endParaRPr lang="en-US" sz="2400" dirty="0">
              <a:solidFill>
                <a:srgbClr val="D4AF37"/>
              </a:solidFill>
            </a:endParaRPr>
          </a:p>
          <a:p>
            <a:endParaRPr lang="en-US" dirty="0"/>
          </a:p>
          <a:p>
            <a:r>
              <a:rPr lang="en-US" dirty="0"/>
              <a:t> </a:t>
            </a:r>
          </a:p>
        </p:txBody>
      </p:sp>
      <p:cxnSp>
        <p:nvCxnSpPr>
          <p:cNvPr id="8" name="Straight Connector 7">
            <a:extLst>
              <a:ext uri="{FF2B5EF4-FFF2-40B4-BE49-F238E27FC236}">
                <a16:creationId xmlns:a16="http://schemas.microsoft.com/office/drawing/2014/main" id="{844E70EE-BFF1-2C08-2DFD-EEAE735674E3}"/>
              </a:ext>
            </a:extLst>
          </p:cNvPr>
          <p:cNvCxnSpPr/>
          <p:nvPr/>
        </p:nvCxnSpPr>
        <p:spPr>
          <a:xfrm>
            <a:off x="5520344" y="2078118"/>
            <a:ext cx="0" cy="3416320"/>
          </a:xfrm>
          <a:prstGeom prst="line">
            <a:avLst/>
          </a:prstGeom>
          <a:ln>
            <a:solidFill>
              <a:srgbClr val="E4CC7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9227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B327C-42B5-8349-BF6C-B11BB99D1C4C}"/>
              </a:ext>
            </a:extLst>
          </p:cNvPr>
          <p:cNvSpPr>
            <a:spLocks noGrp="1"/>
          </p:cNvSpPr>
          <p:nvPr>
            <p:ph type="title"/>
          </p:nvPr>
        </p:nvSpPr>
        <p:spPr/>
        <p:txBody>
          <a:bodyPr/>
          <a:lstStyle/>
          <a:p>
            <a:r>
              <a:rPr lang="en-US" b="1" dirty="0">
                <a:solidFill>
                  <a:srgbClr val="CCAC40"/>
                </a:solidFill>
              </a:rPr>
              <a:t>Agenda</a:t>
            </a:r>
          </a:p>
        </p:txBody>
      </p:sp>
      <p:sp>
        <p:nvSpPr>
          <p:cNvPr id="3" name="Content Placeholder 2">
            <a:extLst>
              <a:ext uri="{FF2B5EF4-FFF2-40B4-BE49-F238E27FC236}">
                <a16:creationId xmlns:a16="http://schemas.microsoft.com/office/drawing/2014/main" id="{D273A853-612D-5D4A-972B-F6622E3E5F08}"/>
              </a:ext>
            </a:extLst>
          </p:cNvPr>
          <p:cNvSpPr>
            <a:spLocks noGrp="1"/>
          </p:cNvSpPr>
          <p:nvPr>
            <p:ph idx="1"/>
          </p:nvPr>
        </p:nvSpPr>
        <p:spPr>
          <a:xfrm>
            <a:off x="597568" y="1568952"/>
            <a:ext cx="10952747" cy="4351338"/>
          </a:xfrm>
        </p:spPr>
        <p:txBody>
          <a:bodyPr>
            <a:normAutofit/>
          </a:bodyPr>
          <a:lstStyle/>
          <a:p>
            <a:pPr marL="514350" indent="-514350" fontAlgn="base">
              <a:buFont typeface="+mj-lt"/>
              <a:buAutoNum type="arabicPeriod"/>
            </a:pPr>
            <a:r>
              <a:rPr lang="en-US" dirty="0"/>
              <a:t>Lessons learned throughout a career defined by championing breakthrough solutions and innovations</a:t>
            </a:r>
          </a:p>
          <a:p>
            <a:pPr marL="514350" indent="-514350" fontAlgn="base">
              <a:buFont typeface="+mj-lt"/>
              <a:buAutoNum type="arabicPeriod"/>
            </a:pPr>
            <a:r>
              <a:rPr lang="en-US" dirty="0">
                <a:highlight>
                  <a:srgbClr val="E4CC7C"/>
                </a:highlight>
              </a:rPr>
              <a:t>Channeling passion for the job to reach success</a:t>
            </a:r>
          </a:p>
          <a:p>
            <a:pPr lvl="1" fontAlgn="base"/>
            <a:r>
              <a:rPr lang="en-US" dirty="0">
                <a:highlight>
                  <a:srgbClr val="E4CC7C"/>
                </a:highlight>
              </a:rPr>
              <a:t>Including the passion factor in organization’s vision, mission, and culture</a:t>
            </a:r>
          </a:p>
          <a:p>
            <a:pPr marL="514350" indent="-514350" fontAlgn="base">
              <a:buFont typeface="+mj-lt"/>
              <a:buAutoNum type="arabicPeriod"/>
            </a:pPr>
            <a:r>
              <a:rPr lang="en-US" dirty="0"/>
              <a:t>Trusting personal intuition to create and innovate</a:t>
            </a:r>
          </a:p>
          <a:p>
            <a:pPr lvl="1" fontAlgn="base"/>
            <a:r>
              <a:rPr lang="en-US" dirty="0"/>
              <a:t>Incorporating that in organizational strategy and planning, namely in vision and mission.</a:t>
            </a:r>
          </a:p>
          <a:p>
            <a:pPr marL="514350" indent="-514350" fontAlgn="base">
              <a:buFont typeface="+mj-lt"/>
              <a:buAutoNum type="arabicPeriod"/>
            </a:pPr>
            <a:r>
              <a:rPr lang="en-US" dirty="0"/>
              <a:t>Efficiently managing time and deadlines to enhance performance and productivity.</a:t>
            </a:r>
          </a:p>
        </p:txBody>
      </p:sp>
    </p:spTree>
    <p:extLst>
      <p:ext uri="{BB962C8B-B14F-4D97-AF65-F5344CB8AC3E}">
        <p14:creationId xmlns:p14="http://schemas.microsoft.com/office/powerpoint/2010/main" val="3056911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5EA8AD3-B8BA-C400-7547-75D997A530C6}"/>
              </a:ext>
            </a:extLst>
          </p:cNvPr>
          <p:cNvPicPr>
            <a:picLocks noChangeAspect="1"/>
          </p:cNvPicPr>
          <p:nvPr/>
        </p:nvPicPr>
        <p:blipFill rotWithShape="1">
          <a:blip r:embed="rId3"/>
          <a:srcRect t="26667" b="25333"/>
          <a:stretch/>
        </p:blipFill>
        <p:spPr>
          <a:xfrm rot="228701">
            <a:off x="3915294" y="2208644"/>
            <a:ext cx="2501407" cy="2599863"/>
          </a:xfrm>
          <a:prstGeom prst="rect">
            <a:avLst/>
          </a:prstGeom>
        </p:spPr>
      </p:pic>
      <p:sp>
        <p:nvSpPr>
          <p:cNvPr id="7" name="Rectangle 6">
            <a:extLst>
              <a:ext uri="{FF2B5EF4-FFF2-40B4-BE49-F238E27FC236}">
                <a16:creationId xmlns:a16="http://schemas.microsoft.com/office/drawing/2014/main" id="{54FF248C-9BA3-AB32-F803-975D1A60AFFE}"/>
              </a:ext>
            </a:extLst>
          </p:cNvPr>
          <p:cNvSpPr/>
          <p:nvPr/>
        </p:nvSpPr>
        <p:spPr>
          <a:xfrm>
            <a:off x="579120" y="571346"/>
            <a:ext cx="11058698" cy="1569660"/>
          </a:xfrm>
          <a:prstGeom prst="rect">
            <a:avLst/>
          </a:prstGeom>
        </p:spPr>
        <p:txBody>
          <a:bodyPr wrap="square">
            <a:spAutoFit/>
          </a:bodyPr>
          <a:lstStyle/>
          <a:p>
            <a:r>
              <a:rPr lang="en-US" sz="3200" b="1" dirty="0">
                <a:latin typeface="Calibri" panose="020F0502020204030204" pitchFamily="34" charset="0"/>
                <a:ea typeface="Calibri" panose="020F0502020204030204" pitchFamily="34" charset="0"/>
                <a:cs typeface="Times New Roman" panose="02020603050405020304" pitchFamily="18" charset="0"/>
              </a:rPr>
              <a:t>2. Channeling passion for the job to reach success</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R="0" lvl="1">
              <a:spcBef>
                <a:spcPts val="0"/>
              </a:spcBef>
              <a:spcAft>
                <a:spcPts val="0"/>
              </a:spcAft>
            </a:pPr>
            <a:r>
              <a:rPr lang="en-US" sz="3200" i="1" dirty="0">
                <a:latin typeface="Calibri" panose="020F0502020204030204" pitchFamily="34" charset="0"/>
                <a:ea typeface="Calibri" panose="020F0502020204030204" pitchFamily="34" charset="0"/>
                <a:cs typeface="Times New Roman" panose="02020603050405020304" pitchFamily="18" charset="0"/>
              </a:rPr>
              <a:t>Including the passion factor in organization’s vision, mission, and culture</a:t>
            </a:r>
            <a:endParaRPr lang="en-US" sz="32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1F590159-46A2-15FF-D519-4F0C784B149B}"/>
              </a:ext>
            </a:extLst>
          </p:cNvPr>
          <p:cNvSpPr txBox="1"/>
          <p:nvPr/>
        </p:nvSpPr>
        <p:spPr>
          <a:xfrm>
            <a:off x="6647935" y="2777182"/>
            <a:ext cx="5199664" cy="2031325"/>
          </a:xfrm>
          <a:prstGeom prst="rect">
            <a:avLst/>
          </a:prstGeom>
          <a:noFill/>
        </p:spPr>
        <p:txBody>
          <a:bodyPr wrap="square" rtlCol="0">
            <a:spAutoFit/>
          </a:bodyPr>
          <a:lstStyle/>
          <a:p>
            <a:r>
              <a:rPr lang="en-US" sz="3600" b="1" dirty="0"/>
              <a:t>If innovation is the engine, our passion is the fuel to go the distance</a:t>
            </a:r>
            <a:endParaRPr lang="en-US" sz="3600" dirty="0"/>
          </a:p>
          <a:p>
            <a:endParaRPr lang="en-US" dirty="0"/>
          </a:p>
        </p:txBody>
      </p:sp>
      <p:pic>
        <p:nvPicPr>
          <p:cNvPr id="11" name="Picture 10">
            <a:extLst>
              <a:ext uri="{FF2B5EF4-FFF2-40B4-BE49-F238E27FC236}">
                <a16:creationId xmlns:a16="http://schemas.microsoft.com/office/drawing/2014/main" id="{C0220A17-E915-720C-DDCE-A33E810776E4}"/>
              </a:ext>
            </a:extLst>
          </p:cNvPr>
          <p:cNvPicPr>
            <a:picLocks noChangeAspect="1"/>
          </p:cNvPicPr>
          <p:nvPr/>
        </p:nvPicPr>
        <p:blipFill>
          <a:blip r:embed="rId4"/>
          <a:stretch>
            <a:fillRect/>
          </a:stretch>
        </p:blipFill>
        <p:spPr>
          <a:xfrm rot="228701">
            <a:off x="2295496" y="3025589"/>
            <a:ext cx="2085096" cy="2780128"/>
          </a:xfrm>
          <a:prstGeom prst="rect">
            <a:avLst/>
          </a:prstGeom>
        </p:spPr>
      </p:pic>
      <p:pic>
        <p:nvPicPr>
          <p:cNvPr id="10" name="Picture 9">
            <a:extLst>
              <a:ext uri="{FF2B5EF4-FFF2-40B4-BE49-F238E27FC236}">
                <a16:creationId xmlns:a16="http://schemas.microsoft.com/office/drawing/2014/main" id="{09A3196A-793E-C0E5-E6F0-6EAAE2DF4BC6}"/>
              </a:ext>
            </a:extLst>
          </p:cNvPr>
          <p:cNvPicPr>
            <a:picLocks noChangeAspect="1"/>
          </p:cNvPicPr>
          <p:nvPr/>
        </p:nvPicPr>
        <p:blipFill>
          <a:blip r:embed="rId5"/>
          <a:stretch>
            <a:fillRect/>
          </a:stretch>
        </p:blipFill>
        <p:spPr>
          <a:xfrm rot="228701">
            <a:off x="801541" y="2383762"/>
            <a:ext cx="2085096" cy="2780128"/>
          </a:xfrm>
          <a:prstGeom prst="rect">
            <a:avLst/>
          </a:prstGeom>
        </p:spPr>
      </p:pic>
    </p:spTree>
    <p:extLst>
      <p:ext uri="{BB962C8B-B14F-4D97-AF65-F5344CB8AC3E}">
        <p14:creationId xmlns:p14="http://schemas.microsoft.com/office/powerpoint/2010/main" val="3498992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DB338C-EC14-B475-6434-05DCA89D102B}"/>
              </a:ext>
            </a:extLst>
          </p:cNvPr>
          <p:cNvSpPr/>
          <p:nvPr/>
        </p:nvSpPr>
        <p:spPr>
          <a:xfrm>
            <a:off x="431800" y="706735"/>
            <a:ext cx="11125200" cy="954107"/>
          </a:xfrm>
          <a:prstGeom prst="rect">
            <a:avLst/>
          </a:prstGeom>
        </p:spPr>
        <p:txBody>
          <a:bodyPr wrap="square">
            <a:spAutoFit/>
          </a:bodyPr>
          <a:lstStyle/>
          <a:p>
            <a:r>
              <a:rPr lang="en-US" sz="2800" b="1" dirty="0">
                <a:solidFill>
                  <a:srgbClr val="333333"/>
                </a:solidFill>
                <a:latin typeface="Calibri" panose="020F0502020204030204" pitchFamily="34" charset="0"/>
                <a:ea typeface="Calibri" panose="020F0502020204030204" pitchFamily="34" charset="0"/>
                <a:cs typeface="Calibri" panose="020F0502020204030204" pitchFamily="34" charset="0"/>
              </a:rPr>
              <a:t>If you’re unsure if something is truly sparking passion, it can be helpful to be honest with yourself and ask the following questions. </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81CBFEAE-45C1-5E9C-4E07-ACB9F7BDEFDA}"/>
              </a:ext>
            </a:extLst>
          </p:cNvPr>
          <p:cNvSpPr/>
          <p:nvPr/>
        </p:nvSpPr>
        <p:spPr>
          <a:xfrm>
            <a:off x="2692400" y="2267972"/>
            <a:ext cx="9499600" cy="2677656"/>
          </a:xfrm>
          <a:prstGeom prst="rect">
            <a:avLst/>
          </a:prstGeom>
        </p:spPr>
        <p:txBody>
          <a:bodyPr wrap="square">
            <a:spAutoFit/>
          </a:bodyPr>
          <a:lstStyle/>
          <a:p>
            <a:pPr marL="742950" marR="0" lvl="1" indent="-285750">
              <a:spcBef>
                <a:spcPts val="0"/>
              </a:spcBef>
              <a:spcAft>
                <a:spcPts val="0"/>
              </a:spcAft>
              <a:buFont typeface="Symbol" pitchFamily="2" charset="2"/>
              <a:buChar char=""/>
            </a:pPr>
            <a:r>
              <a:rPr lang="en-US" sz="2800" dirty="0">
                <a:solidFill>
                  <a:srgbClr val="2E2E2E"/>
                </a:solidFill>
                <a:latin typeface="Calibri" panose="020F0502020204030204" pitchFamily="34" charset="0"/>
                <a:ea typeface="Calibri" panose="020F0502020204030204" pitchFamily="34" charset="0"/>
                <a:cs typeface="Calibri" panose="020F0502020204030204" pitchFamily="34" charset="0"/>
              </a:rPr>
              <a:t>Would you do it for free?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Symbol" pitchFamily="2" charset="2"/>
              <a:buChar char=""/>
            </a:pPr>
            <a:r>
              <a:rPr lang="en-US" sz="2800" dirty="0">
                <a:solidFill>
                  <a:srgbClr val="2E2E2E"/>
                </a:solidFill>
                <a:latin typeface="Calibri" panose="020F0502020204030204" pitchFamily="34" charset="0"/>
                <a:ea typeface="Calibri" panose="020F0502020204030204" pitchFamily="34" charset="0"/>
                <a:cs typeface="Calibri" panose="020F0502020204030204" pitchFamily="34" charset="0"/>
              </a:rPr>
              <a:t>Does it make you feel good about yourself?</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Symbol" pitchFamily="2" charset="2"/>
              <a:buChar char=""/>
            </a:pPr>
            <a:r>
              <a:rPr lang="en-US" sz="2800" dirty="0">
                <a:solidFill>
                  <a:srgbClr val="2E2E2E"/>
                </a:solidFill>
                <a:latin typeface="Calibri" panose="020F0502020204030204" pitchFamily="34" charset="0"/>
                <a:ea typeface="Calibri" panose="020F0502020204030204" pitchFamily="34" charset="0"/>
                <a:cs typeface="Calibri" panose="020F0502020204030204" pitchFamily="34" charset="0"/>
              </a:rPr>
              <a:t>Does it make you want to get out of bed in the morning?</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Symbol" pitchFamily="2" charset="2"/>
              <a:buChar char=""/>
            </a:pPr>
            <a:r>
              <a:rPr lang="en-US" sz="2800" dirty="0">
                <a:solidFill>
                  <a:srgbClr val="2E2E2E"/>
                </a:solidFill>
                <a:latin typeface="Calibri" panose="020F0502020204030204" pitchFamily="34" charset="0"/>
                <a:ea typeface="Calibri" panose="020F0502020204030204" pitchFamily="34" charset="0"/>
                <a:cs typeface="Calibri" panose="020F0502020204030204" pitchFamily="34" charset="0"/>
              </a:rPr>
              <a:t>Do you talk about it to anyone who will listen?</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Symbol" pitchFamily="2" charset="2"/>
              <a:buChar char=""/>
            </a:pPr>
            <a:r>
              <a:rPr lang="en-US" sz="2800" dirty="0">
                <a:solidFill>
                  <a:srgbClr val="2E2E2E"/>
                </a:solidFill>
                <a:latin typeface="Calibri" panose="020F0502020204030204" pitchFamily="34" charset="0"/>
                <a:ea typeface="Calibri" panose="020F0502020204030204" pitchFamily="34" charset="0"/>
                <a:cs typeface="Calibri" panose="020F0502020204030204" pitchFamily="34" charset="0"/>
              </a:rPr>
              <a:t>Do you lose track of time when you do it?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Symbol" pitchFamily="2" charset="2"/>
              <a:buChar char=""/>
            </a:pPr>
            <a:r>
              <a:rPr lang="en-US" sz="2800" dirty="0">
                <a:solidFill>
                  <a:srgbClr val="2E2E2E"/>
                </a:solidFill>
                <a:latin typeface="Calibri" panose="020F0502020204030204" pitchFamily="34" charset="0"/>
                <a:ea typeface="Calibri" panose="020F0502020204030204" pitchFamily="34" charset="0"/>
                <a:cs typeface="Calibri" panose="020F0502020204030204" pitchFamily="34" charset="0"/>
              </a:rPr>
              <a:t>Would you like to spend more of your time doing it?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FB9126A8-833E-C8B6-C66A-2BA52E08CE6C}"/>
              </a:ext>
            </a:extLst>
          </p:cNvPr>
          <p:cNvPicPr>
            <a:picLocks noChangeAspect="1"/>
          </p:cNvPicPr>
          <p:nvPr/>
        </p:nvPicPr>
        <p:blipFill>
          <a:blip r:embed="rId2"/>
          <a:stretch>
            <a:fillRect/>
          </a:stretch>
        </p:blipFill>
        <p:spPr>
          <a:xfrm>
            <a:off x="613979" y="2193450"/>
            <a:ext cx="2255345" cy="2826699"/>
          </a:xfrm>
          <a:prstGeom prst="rect">
            <a:avLst/>
          </a:prstGeom>
        </p:spPr>
      </p:pic>
    </p:spTree>
    <p:extLst>
      <p:ext uri="{BB962C8B-B14F-4D97-AF65-F5344CB8AC3E}">
        <p14:creationId xmlns:p14="http://schemas.microsoft.com/office/powerpoint/2010/main" val="24993097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59D23-4B5B-0532-4956-8660E45974F3}"/>
              </a:ext>
            </a:extLst>
          </p:cNvPr>
          <p:cNvSpPr>
            <a:spLocks noGrp="1"/>
          </p:cNvSpPr>
          <p:nvPr>
            <p:ph type="title"/>
          </p:nvPr>
        </p:nvSpPr>
        <p:spPr>
          <a:xfrm>
            <a:off x="1754124" y="1377696"/>
            <a:ext cx="8683752" cy="3834384"/>
          </a:xfrm>
        </p:spPr>
        <p:txBody>
          <a:bodyPr>
            <a:normAutofit fontScale="90000"/>
          </a:bodyPr>
          <a:lstStyle/>
          <a:p>
            <a:r>
              <a:rPr lang="en-US" b="1" dirty="0"/>
              <a:t>Including the Passion Factor in an organization’s:</a:t>
            </a:r>
            <a:br>
              <a:rPr lang="en-US" dirty="0"/>
            </a:br>
            <a:br>
              <a:rPr lang="en-US" b="1" dirty="0"/>
            </a:br>
            <a:r>
              <a:rPr lang="en-US" b="1" dirty="0"/>
              <a:t>- Vision</a:t>
            </a:r>
            <a:br>
              <a:rPr lang="en-US" b="1" dirty="0"/>
            </a:br>
            <a:r>
              <a:rPr lang="en-US" b="1" dirty="0"/>
              <a:t>- Mission</a:t>
            </a:r>
            <a:br>
              <a:rPr lang="en-US" b="1" dirty="0"/>
            </a:br>
            <a:r>
              <a:rPr lang="en-US" b="1" dirty="0"/>
              <a:t>- Culture</a:t>
            </a:r>
            <a:br>
              <a:rPr lang="en-US" b="1" dirty="0"/>
            </a:br>
            <a:endParaRPr lang="en-US" b="1" dirty="0"/>
          </a:p>
        </p:txBody>
      </p:sp>
    </p:spTree>
    <p:extLst>
      <p:ext uri="{BB962C8B-B14F-4D97-AF65-F5344CB8AC3E}">
        <p14:creationId xmlns:p14="http://schemas.microsoft.com/office/powerpoint/2010/main" val="17510330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14749</TotalTime>
  <Words>2033</Words>
  <Application>Microsoft Macintosh PowerPoint</Application>
  <PresentationFormat>Widescreen</PresentationFormat>
  <Paragraphs>186</Paragraphs>
  <Slides>36</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Calibri</vt:lpstr>
      <vt:lpstr>Helvetica Neue</vt:lpstr>
      <vt:lpstr>Raleway</vt:lpstr>
      <vt:lpstr>Symbol</vt:lpstr>
      <vt:lpstr>Times New Roman</vt:lpstr>
      <vt:lpstr>Office Theme</vt:lpstr>
      <vt:lpstr>Strategies &amp; Techniques to Encourage Employee Creativity and Innovation</vt:lpstr>
      <vt:lpstr>Learning Outcomes</vt:lpstr>
      <vt:lpstr>Agenda</vt:lpstr>
      <vt:lpstr>1. Lessons learned throughout a career defined by championing breakthrough solutions and innovations </vt:lpstr>
      <vt:lpstr>From experience, here are some key characteristics that make up an innovative business leader:</vt:lpstr>
      <vt:lpstr>Agenda</vt:lpstr>
      <vt:lpstr>PowerPoint Presentation</vt:lpstr>
      <vt:lpstr>PowerPoint Presentation</vt:lpstr>
      <vt:lpstr>Including the Passion Factor in an organization’s:  - Vision - Mission - Culture </vt:lpstr>
      <vt:lpstr>Breakout Rooms: #1</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Incorporating intuition in organizational strategy and planning, namely in vision and mission. </vt:lpstr>
      <vt:lpstr>Breakout Rooms: #2</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vt:lpstr>
      <vt:lpstr>Conclusion &amp; Recap</vt:lpstr>
      <vt:lpstr>Agenda: (What was covered)</vt:lpstr>
      <vt:lpstr>Q &amp; A</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Charles Kadado</dc:creator>
  <cp:lastModifiedBy>Nada Salem</cp:lastModifiedBy>
  <cp:revision>48</cp:revision>
  <dcterms:created xsi:type="dcterms:W3CDTF">2021-03-09T02:38:40Z</dcterms:created>
  <dcterms:modified xsi:type="dcterms:W3CDTF">2023-11-13T05:29:50Z</dcterms:modified>
</cp:coreProperties>
</file>